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1" d="100"/>
          <a:sy n="71" d="100"/>
        </p:scale>
        <p:origin x="-120" y="-3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printerSettings" Target="printerSettings/printerSettings1.bin"/><Relationship Id="rId28" Type="http://schemas.openxmlformats.org/officeDocument/2006/relationships/presProps" Target="presProps.xml"/><Relationship Id="rId29" Type="http://schemas.openxmlformats.org/officeDocument/2006/relationships/viewProps" Target="viewProps.xml"/><Relationship Id="rId30" Type="http://schemas.openxmlformats.org/officeDocument/2006/relationships/theme" Target="theme/theme1.xml"/><Relationship Id="rId3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x-none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E8DF0-7771-704C-8080-C1F165068386}" type="datetimeFigureOut">
              <a:rPr lang="en-US" smtClean="0"/>
              <a:t>04/05/2016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0218-B55B-2446-B73C-78CE85F499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28670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E8DF0-7771-704C-8080-C1F165068386}" type="datetimeFigureOut">
              <a:rPr lang="en-US" smtClean="0"/>
              <a:t>04/05/2016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0218-B55B-2446-B73C-78CE85F499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4476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E8DF0-7771-704C-8080-C1F165068386}" type="datetimeFigureOut">
              <a:rPr lang="en-US" smtClean="0"/>
              <a:t>04/05/2016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0218-B55B-2446-B73C-78CE85F499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7804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E8DF0-7771-704C-8080-C1F165068386}" type="datetimeFigureOut">
              <a:rPr lang="en-US" smtClean="0"/>
              <a:t>04/05/2016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0218-B55B-2446-B73C-78CE85F499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8155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E8DF0-7771-704C-8080-C1F165068386}" type="datetimeFigureOut">
              <a:rPr lang="en-US" smtClean="0"/>
              <a:t>04/05/2016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0218-B55B-2446-B73C-78CE85F499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152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E8DF0-7771-704C-8080-C1F165068386}" type="datetimeFigureOut">
              <a:rPr lang="en-US" smtClean="0"/>
              <a:t>04/05/2016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0218-B55B-2446-B73C-78CE85F499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27359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E8DF0-7771-704C-8080-C1F165068386}" type="datetimeFigureOut">
              <a:rPr lang="en-US" smtClean="0"/>
              <a:t>04/05/2016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0218-B55B-2446-B73C-78CE85F499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129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E8DF0-7771-704C-8080-C1F165068386}" type="datetimeFigureOut">
              <a:rPr lang="en-US" smtClean="0"/>
              <a:t>04/05/2016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0218-B55B-2446-B73C-78CE85F499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78993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E8DF0-7771-704C-8080-C1F165068386}" type="datetimeFigureOut">
              <a:rPr lang="en-US" smtClean="0"/>
              <a:t>04/05/2016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0218-B55B-2446-B73C-78CE85F499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00954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E8DF0-7771-704C-8080-C1F165068386}" type="datetimeFigureOut">
              <a:rPr lang="en-US" smtClean="0"/>
              <a:t>04/05/2016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0218-B55B-2446-B73C-78CE85F499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76995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E8DF0-7771-704C-8080-C1F165068386}" type="datetimeFigureOut">
              <a:rPr lang="en-US" smtClean="0"/>
              <a:t>04/05/2016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0218-B55B-2446-B73C-78CE85F499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25699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E8DF0-7771-704C-8080-C1F165068386}" type="datetimeFigureOut">
              <a:rPr lang="en-US" smtClean="0"/>
              <a:t>04/05/2016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C20218-B55B-2446-B73C-78CE85F499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7033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6.wdp"/><Relationship Id="rId4" Type="http://schemas.openxmlformats.org/officeDocument/2006/relationships/image" Target="../media/image22.png"/><Relationship Id="rId5" Type="http://schemas.microsoft.com/office/2007/relationships/hdphoto" Target="../media/hdphoto17.wdp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8.wdp"/><Relationship Id="rId4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9.wdp"/><Relationship Id="rId4" Type="http://schemas.openxmlformats.org/officeDocument/2006/relationships/image" Target="../media/image26.jpeg"/><Relationship Id="rId5" Type="http://schemas.microsoft.com/office/2007/relationships/hdphoto" Target="../media/hdphoto20.wdp"/><Relationship Id="rId6" Type="http://schemas.openxmlformats.org/officeDocument/2006/relationships/image" Target="../media/image27.jpeg"/><Relationship Id="rId7" Type="http://schemas.microsoft.com/office/2007/relationships/hdphoto" Target="../media/hdphoto21.wdp"/><Relationship Id="rId8" Type="http://schemas.openxmlformats.org/officeDocument/2006/relationships/image" Target="../media/image28.jpeg"/><Relationship Id="rId9" Type="http://schemas.microsoft.com/office/2007/relationships/hdphoto" Target="../media/hdphoto22.wdp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11" Type="http://schemas.microsoft.com/office/2007/relationships/hdphoto" Target="../media/hdphoto27.wdp"/><Relationship Id="rId12" Type="http://schemas.openxmlformats.org/officeDocument/2006/relationships/image" Target="../media/image34.jpeg"/><Relationship Id="rId13" Type="http://schemas.microsoft.com/office/2007/relationships/hdphoto" Target="../media/hdphoto28.wdp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9.jpeg"/><Relationship Id="rId3" Type="http://schemas.microsoft.com/office/2007/relationships/hdphoto" Target="../media/hdphoto23.wdp"/><Relationship Id="rId4" Type="http://schemas.openxmlformats.org/officeDocument/2006/relationships/image" Target="../media/image30.png"/><Relationship Id="rId5" Type="http://schemas.microsoft.com/office/2007/relationships/hdphoto" Target="../media/hdphoto24.wdp"/><Relationship Id="rId6" Type="http://schemas.openxmlformats.org/officeDocument/2006/relationships/image" Target="../media/image31.jpeg"/><Relationship Id="rId7" Type="http://schemas.microsoft.com/office/2007/relationships/hdphoto" Target="../media/hdphoto25.wdp"/><Relationship Id="rId8" Type="http://schemas.openxmlformats.org/officeDocument/2006/relationships/image" Target="../media/image32.jpeg"/><Relationship Id="rId9" Type="http://schemas.microsoft.com/office/2007/relationships/hdphoto" Target="../media/hdphoto26.wdp"/><Relationship Id="rId10" Type="http://schemas.openxmlformats.org/officeDocument/2006/relationships/image" Target="../media/image33.jpe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29.wdp"/><Relationship Id="rId4" Type="http://schemas.openxmlformats.org/officeDocument/2006/relationships/image" Target="../media/image36.jpeg"/><Relationship Id="rId5" Type="http://schemas.microsoft.com/office/2007/relationships/hdphoto" Target="../media/hdphoto30.wdp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4" Type="http://schemas.microsoft.com/office/2007/relationships/hdphoto" Target="../media/hdphoto31.wdp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9.jpeg"/><Relationship Id="rId3" Type="http://schemas.microsoft.com/office/2007/relationships/hdphoto" Target="../media/hdphoto32.wdp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0.jpeg"/><Relationship Id="rId3" Type="http://schemas.microsoft.com/office/2007/relationships/hdphoto" Target="../media/hdphoto33.wdp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34.wdp"/><Relationship Id="rId4" Type="http://schemas.openxmlformats.org/officeDocument/2006/relationships/image" Target="../media/image42.jpeg"/><Relationship Id="rId5" Type="http://schemas.microsoft.com/office/2007/relationships/hdphoto" Target="../media/hdphoto35.wdp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1.jpe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36.wdp"/><Relationship Id="rId4" Type="http://schemas.openxmlformats.org/officeDocument/2006/relationships/image" Target="../media/image44.png"/><Relationship Id="rId5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3.jpeg"/></Relationships>
</file>

<file path=ppt/slides/_rels/slide2.xml.rels><?xml version="1.0" encoding="UTF-8" standalone="yes"?>
<Relationships xmlns="http://schemas.openxmlformats.org/package/2006/relationships"><Relationship Id="rId11" Type="http://schemas.openxmlformats.org/officeDocument/2006/relationships/image" Target="../media/image7.jpeg"/><Relationship Id="rId12" Type="http://schemas.microsoft.com/office/2007/relationships/hdphoto" Target="../media/hdphoto5.wdp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3" Type="http://schemas.microsoft.com/office/2007/relationships/hdphoto" Target="../media/hdphoto1.wdp"/><Relationship Id="rId4" Type="http://schemas.openxmlformats.org/officeDocument/2006/relationships/image" Target="../media/image3.png"/><Relationship Id="rId5" Type="http://schemas.microsoft.com/office/2007/relationships/hdphoto" Target="../media/hdphoto2.wdp"/><Relationship Id="rId6" Type="http://schemas.openxmlformats.org/officeDocument/2006/relationships/image" Target="../media/image4.png"/><Relationship Id="rId7" Type="http://schemas.openxmlformats.org/officeDocument/2006/relationships/image" Target="../media/image5.jpeg"/><Relationship Id="rId8" Type="http://schemas.microsoft.com/office/2007/relationships/hdphoto" Target="../media/hdphoto3.wdp"/><Relationship Id="rId9" Type="http://schemas.openxmlformats.org/officeDocument/2006/relationships/image" Target="../media/image6.png"/><Relationship Id="rId10" Type="http://schemas.microsoft.com/office/2007/relationships/hdphoto" Target="../media/hdphoto4.wdp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6.jpeg"/><Relationship Id="rId3" Type="http://schemas.microsoft.com/office/2007/relationships/hdphoto" Target="../media/hdphoto37.wdp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7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8.jpeg"/><Relationship Id="rId3" Type="http://schemas.microsoft.com/office/2007/relationships/hdphoto" Target="../media/hdphoto38.wdp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9.jpeg"/><Relationship Id="rId3" Type="http://schemas.microsoft.com/office/2007/relationships/hdphoto" Target="../media/hdphoto39.wdp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0.jpeg"/><Relationship Id="rId3" Type="http://schemas.microsoft.com/office/2007/relationships/hdphoto" Target="../media/hdphoto40.wdp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4" Type="http://schemas.openxmlformats.org/officeDocument/2006/relationships/image" Target="../media/image9.jpeg"/><Relationship Id="rId5" Type="http://schemas.microsoft.com/office/2007/relationships/hdphoto" Target="../media/hdphoto7.wdp"/><Relationship Id="rId6" Type="http://schemas.openxmlformats.org/officeDocument/2006/relationships/image" Target="../media/image10.png"/><Relationship Id="rId7" Type="http://schemas.microsoft.com/office/2007/relationships/hdphoto" Target="../media/hdphoto8.wdp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4" Type="http://schemas.openxmlformats.org/officeDocument/2006/relationships/image" Target="../media/image12.jpeg"/><Relationship Id="rId5" Type="http://schemas.microsoft.com/office/2007/relationships/hdphoto" Target="../media/hdphoto10.wdp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4" Type="http://schemas.microsoft.com/office/2007/relationships/hdphoto" Target="../media/hdphoto11.wdp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jpeg"/><Relationship Id="rId3" Type="http://schemas.microsoft.com/office/2007/relationships/hdphoto" Target="../media/hdphoto12.wdp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4" Type="http://schemas.openxmlformats.org/officeDocument/2006/relationships/image" Target="../media/image19.jpeg"/><Relationship Id="rId5" Type="http://schemas.microsoft.com/office/2007/relationships/hdphoto" Target="../media/hdphoto14.wdp"/><Relationship Id="rId6" Type="http://schemas.openxmlformats.org/officeDocument/2006/relationships/image" Target="../media/image20.jpeg"/><Relationship Id="rId7" Type="http://schemas.microsoft.com/office/2007/relationships/hdphoto" Target="../media/hdphoto15.wdp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9512" y="764704"/>
            <a:ext cx="5436000" cy="107721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1600" dirty="0" smtClean="0"/>
              <a:t>3.1 Exchange between organisms and their environment:</a:t>
            </a:r>
          </a:p>
          <a:p>
            <a:r>
              <a:rPr lang="en-GB" sz="1200" dirty="0" smtClean="0"/>
              <a:t>How does the size of an organism and its structure relate to its surface area to volume ratio?</a:t>
            </a:r>
          </a:p>
          <a:p>
            <a:r>
              <a:rPr lang="en-GB" sz="1200" dirty="0" smtClean="0"/>
              <a:t>How do larger organisms increase their surface area to volume ratio?</a:t>
            </a:r>
          </a:p>
          <a:p>
            <a:r>
              <a:rPr lang="en-GB" sz="1200" dirty="0" smtClean="0"/>
              <a:t>How are surfaces specially adapted to facilitate exchange?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796136" y="788510"/>
            <a:ext cx="3168352" cy="105341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noAutofit/>
          </a:bodyPr>
          <a:lstStyle/>
          <a:p>
            <a:r>
              <a:rPr lang="en-GB" sz="1600" dirty="0" smtClean="0"/>
              <a:t>Key words:</a:t>
            </a:r>
            <a:endParaRPr lang="en-GB" sz="1400" dirty="0" smtClean="0"/>
          </a:p>
          <a:p>
            <a:r>
              <a:rPr lang="en-GB" sz="1400" dirty="0" smtClean="0"/>
              <a:t>diffusion; osmosis; surface area to volume ratio; </a:t>
            </a:r>
            <a:endParaRPr lang="en-GB" sz="1600" dirty="0"/>
          </a:p>
        </p:txBody>
      </p:sp>
      <p:sp>
        <p:nvSpPr>
          <p:cNvPr id="2" name="TextBox 1"/>
          <p:cNvSpPr txBox="1"/>
          <p:nvPr/>
        </p:nvSpPr>
        <p:spPr>
          <a:xfrm>
            <a:off x="179512" y="2000250"/>
            <a:ext cx="4392488" cy="250887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noAutofit/>
          </a:bodyPr>
          <a:lstStyle/>
          <a:p>
            <a:r>
              <a:rPr lang="en-GB" sz="1200" dirty="0" smtClean="0"/>
              <a:t>List examples of things that need to be interchanged between an organism and it’s environment:</a:t>
            </a:r>
          </a:p>
          <a:p>
            <a:endParaRPr lang="en-GB" sz="1200" dirty="0" smtClean="0"/>
          </a:p>
          <a:p>
            <a:pPr marL="171450" indent="-171450">
              <a:buFont typeface="Arial"/>
              <a:buChar char="•"/>
            </a:pPr>
            <a:r>
              <a:rPr lang="en-GB" sz="1200" dirty="0"/>
              <a:t> </a:t>
            </a:r>
            <a:endParaRPr lang="en-GB" sz="1200" dirty="0" smtClean="0"/>
          </a:p>
          <a:p>
            <a:pPr marL="171450" indent="-171450">
              <a:buFont typeface="Arial"/>
              <a:buChar char="•"/>
            </a:pPr>
            <a:endParaRPr lang="en-GB" sz="1200" dirty="0" smtClean="0"/>
          </a:p>
          <a:p>
            <a:pPr marL="171450" indent="-171450">
              <a:buFont typeface="Arial"/>
              <a:buChar char="•"/>
            </a:pPr>
            <a:r>
              <a:rPr lang="en-GB" sz="1200" dirty="0"/>
              <a:t> </a:t>
            </a:r>
            <a:endParaRPr lang="en-GB" sz="1200" dirty="0" smtClean="0"/>
          </a:p>
          <a:p>
            <a:pPr marL="171450" indent="-171450">
              <a:buFont typeface="Arial"/>
              <a:buChar char="•"/>
            </a:pPr>
            <a:endParaRPr lang="en-GB" sz="1200" dirty="0" smtClean="0"/>
          </a:p>
          <a:p>
            <a:pPr marL="171450" indent="-171450">
              <a:buFont typeface="Arial"/>
              <a:buChar char="•"/>
            </a:pPr>
            <a:r>
              <a:rPr lang="en-GB" sz="1200" dirty="0"/>
              <a:t> </a:t>
            </a:r>
            <a:endParaRPr lang="en-GB" sz="1200" dirty="0" smtClean="0"/>
          </a:p>
          <a:p>
            <a:pPr marL="171450" indent="-171450">
              <a:buFont typeface="Arial"/>
              <a:buChar char="•"/>
            </a:pPr>
            <a:endParaRPr lang="en-GB" sz="1200" dirty="0" smtClean="0"/>
          </a:p>
          <a:p>
            <a:pPr marL="171450" indent="-171450">
              <a:buFont typeface="Arial"/>
              <a:buChar char="•"/>
            </a:pPr>
            <a:r>
              <a:rPr lang="en-GB" sz="1200" dirty="0"/>
              <a:t> </a:t>
            </a:r>
            <a:endParaRPr lang="en-GB" sz="1200" dirty="0" smtClean="0"/>
          </a:p>
          <a:p>
            <a:pPr marL="171450" indent="-171450">
              <a:buFont typeface="Arial"/>
              <a:buChar char="•"/>
            </a:pPr>
            <a:endParaRPr lang="en-GB" sz="1200" dirty="0" smtClean="0"/>
          </a:p>
          <a:p>
            <a:pPr marL="171450" indent="-171450">
              <a:buFont typeface="Arial"/>
              <a:buChar char="•"/>
            </a:pPr>
            <a:r>
              <a:rPr lang="en-GB" sz="1200" dirty="0"/>
              <a:t>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716016" y="2000250"/>
            <a:ext cx="4217382" cy="46691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noAutofit/>
          </a:bodyPr>
          <a:lstStyle/>
          <a:p>
            <a:r>
              <a:rPr lang="en-GB" sz="1200" dirty="0" smtClean="0"/>
              <a:t>How would you calculate the surface area and volume of a cube?</a:t>
            </a:r>
            <a:endParaRPr lang="en-GB" sz="1200" dirty="0"/>
          </a:p>
          <a:p>
            <a:r>
              <a:rPr lang="en-GB" sz="1200" dirty="0" smtClean="0"/>
              <a:t>Surface area:					Volume:</a:t>
            </a:r>
          </a:p>
          <a:p>
            <a:endParaRPr lang="en-GB" sz="1600" dirty="0"/>
          </a:p>
          <a:p>
            <a:endParaRPr lang="en-GB" sz="1600" dirty="0" smtClean="0"/>
          </a:p>
          <a:p>
            <a:endParaRPr lang="en-GB" sz="1600" dirty="0"/>
          </a:p>
          <a:p>
            <a:endParaRPr lang="en-GB" sz="1600" dirty="0" smtClean="0"/>
          </a:p>
          <a:p>
            <a:r>
              <a:rPr lang="en-GB" sz="1200" dirty="0" smtClean="0"/>
              <a:t>How would you calculate the surface area and volume of a sphere?</a:t>
            </a:r>
            <a:endParaRPr lang="en-GB" sz="1200" dirty="0"/>
          </a:p>
          <a:p>
            <a:endParaRPr lang="en-GB" sz="1200" dirty="0" smtClean="0"/>
          </a:p>
          <a:p>
            <a:endParaRPr lang="en-GB" sz="1200" dirty="0"/>
          </a:p>
          <a:p>
            <a:endParaRPr lang="en-GB" sz="1200" dirty="0" smtClean="0"/>
          </a:p>
          <a:p>
            <a:endParaRPr lang="en-GB" sz="1200" dirty="0"/>
          </a:p>
          <a:p>
            <a:endParaRPr lang="en-GB" sz="1200" dirty="0" smtClean="0"/>
          </a:p>
          <a:p>
            <a:endParaRPr lang="en-GB" sz="1200" dirty="0"/>
          </a:p>
          <a:p>
            <a:endParaRPr lang="en-GB" sz="1200" dirty="0" smtClean="0"/>
          </a:p>
          <a:p>
            <a:endParaRPr lang="en-GB" sz="1200" dirty="0"/>
          </a:p>
          <a:p>
            <a:endParaRPr lang="en-GB" sz="1200" dirty="0"/>
          </a:p>
          <a:p>
            <a:r>
              <a:rPr lang="en-GB" sz="1200" dirty="0" smtClean="0"/>
              <a:t>Compare a cube of 1cm</a:t>
            </a:r>
            <a:r>
              <a:rPr lang="en-GB" sz="1200" baseline="30000" dirty="0" smtClean="0"/>
              <a:t>3</a:t>
            </a:r>
            <a:r>
              <a:rPr lang="en-GB" sz="1200" dirty="0" smtClean="0"/>
              <a:t> to a cube of 6cm</a:t>
            </a:r>
            <a:r>
              <a:rPr lang="en-GB" sz="1200" baseline="30000" dirty="0" smtClean="0"/>
              <a:t>3 I </a:t>
            </a:r>
            <a:r>
              <a:rPr lang="en-GB" sz="1200" dirty="0" smtClean="0"/>
              <a:t>in terms of their surface </a:t>
            </a:r>
            <a:r>
              <a:rPr lang="en-GB" sz="1200" dirty="0" err="1" smtClean="0"/>
              <a:t>area:volume</a:t>
            </a:r>
            <a:r>
              <a:rPr lang="en-GB" sz="1200" dirty="0" smtClean="0"/>
              <a:t>.</a:t>
            </a:r>
            <a:endParaRPr lang="en-GB" sz="1200" dirty="0"/>
          </a:p>
        </p:txBody>
      </p:sp>
      <p:sp>
        <p:nvSpPr>
          <p:cNvPr id="7" name="TextBox 6"/>
          <p:cNvSpPr txBox="1"/>
          <p:nvPr/>
        </p:nvSpPr>
        <p:spPr>
          <a:xfrm>
            <a:off x="172769" y="4653136"/>
            <a:ext cx="4392488" cy="201622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noAutofit/>
          </a:bodyPr>
          <a:lstStyle/>
          <a:p>
            <a:r>
              <a:rPr lang="en-GB" sz="1200" dirty="0" err="1" smtClean="0"/>
              <a:t>Desribe</a:t>
            </a:r>
            <a:r>
              <a:rPr lang="en-GB" sz="1200" dirty="0" smtClean="0"/>
              <a:t> some surfaces and how they are adapted to facilitate exchange:</a:t>
            </a:r>
            <a:endParaRPr lang="en-GB" sz="1200" dirty="0"/>
          </a:p>
        </p:txBody>
      </p:sp>
      <p:sp>
        <p:nvSpPr>
          <p:cNvPr id="9" name="TextBox 8"/>
          <p:cNvSpPr txBox="1"/>
          <p:nvPr/>
        </p:nvSpPr>
        <p:spPr>
          <a:xfrm>
            <a:off x="179512" y="188640"/>
            <a:ext cx="8784976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latin typeface="Arial" pitchFamily="34" charset="0"/>
                <a:cs typeface="Arial" pitchFamily="34" charset="0"/>
              </a:rPr>
              <a:t>Module 3: Section 1: Exchange Surfaces</a:t>
            </a:r>
            <a:endParaRPr lang="en-GB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Cube 9"/>
          <p:cNvSpPr/>
          <p:nvPr/>
        </p:nvSpPr>
        <p:spPr>
          <a:xfrm>
            <a:off x="6330103" y="2382520"/>
            <a:ext cx="822960" cy="822960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4802" y="3624312"/>
            <a:ext cx="1361775" cy="1769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0628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9512" y="669454"/>
            <a:ext cx="5436000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1200" dirty="0" smtClean="0"/>
              <a:t>3.2 The structure and function of arteries, arterioles, capillaries, venules and veins.</a:t>
            </a:r>
          </a:p>
          <a:p>
            <a:r>
              <a:rPr lang="en-GB" sz="1200" dirty="0" smtClean="0"/>
              <a:t>What tissues are found in the walls of the different blood vessels and how do they adapt a blood vessel to its function?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796136" y="669454"/>
            <a:ext cx="3168352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noAutofit/>
          </a:bodyPr>
          <a:lstStyle/>
          <a:p>
            <a:r>
              <a:rPr lang="en-GB" sz="1200" dirty="0" smtClean="0"/>
              <a:t>Key words: collagen; elastic fibres; smooth muscle; tissue fluid; lymph vessels; lymph; hydrostatic pressure; oncotic pressure;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79512" y="1421619"/>
            <a:ext cx="4392488" cy="528821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noAutofit/>
          </a:bodyPr>
          <a:lstStyle/>
          <a:p>
            <a:r>
              <a:rPr lang="en-GB" sz="1200" dirty="0" smtClean="0"/>
              <a:t>Identify whether the blood vessels below are an artery, vein or capillary.</a:t>
            </a:r>
          </a:p>
          <a:p>
            <a:r>
              <a:rPr lang="en-GB" sz="1200" dirty="0" smtClean="0"/>
              <a:t>Label the tunica </a:t>
            </a:r>
            <a:r>
              <a:rPr lang="en-GB" sz="1200" dirty="0" err="1" smtClean="0"/>
              <a:t>externa</a:t>
            </a:r>
            <a:r>
              <a:rPr lang="en-GB" sz="1200" dirty="0" smtClean="0"/>
              <a:t>, tunica media and tunica intima and annotate the tissues that are found in each.</a:t>
            </a:r>
          </a:p>
          <a:p>
            <a:endParaRPr lang="en-GB" sz="1200" dirty="0"/>
          </a:p>
          <a:p>
            <a:endParaRPr lang="en-GB" sz="1200" dirty="0" smtClean="0"/>
          </a:p>
          <a:p>
            <a:endParaRPr lang="en-GB" sz="1200" dirty="0"/>
          </a:p>
          <a:p>
            <a:endParaRPr lang="en-GB" sz="1200" dirty="0" smtClean="0"/>
          </a:p>
          <a:p>
            <a:endParaRPr lang="en-GB" sz="1200" dirty="0"/>
          </a:p>
          <a:p>
            <a:endParaRPr lang="en-GB" sz="1200" dirty="0" smtClean="0"/>
          </a:p>
          <a:p>
            <a:endParaRPr lang="en-GB" sz="1200" dirty="0"/>
          </a:p>
          <a:p>
            <a:endParaRPr lang="en-GB" sz="1200" dirty="0" smtClean="0"/>
          </a:p>
          <a:p>
            <a:endParaRPr lang="en-GB" sz="1200" dirty="0"/>
          </a:p>
          <a:p>
            <a:r>
              <a:rPr lang="en-GB" sz="1200" dirty="0" smtClean="0"/>
              <a:t>What properties does collagen give to a blood vessel wall?</a:t>
            </a:r>
          </a:p>
          <a:p>
            <a:endParaRPr lang="en-GB" sz="1200" dirty="0"/>
          </a:p>
          <a:p>
            <a:r>
              <a:rPr lang="en-GB" sz="1200" dirty="0" smtClean="0"/>
              <a:t>What properties does elastin give to a blood vessel wall?</a:t>
            </a:r>
          </a:p>
          <a:p>
            <a:endParaRPr lang="en-GB" sz="1200" dirty="0"/>
          </a:p>
          <a:p>
            <a:r>
              <a:rPr lang="en-GB" sz="1200" dirty="0" smtClean="0"/>
              <a:t>Why is the endothelium of an artery folded?</a:t>
            </a:r>
          </a:p>
          <a:p>
            <a:endParaRPr lang="en-GB" sz="1200" dirty="0"/>
          </a:p>
          <a:p>
            <a:r>
              <a:rPr lang="en-GB" sz="1200" dirty="0" smtClean="0"/>
              <a:t>Describe the structure of a capillary – how is it adapted for its function?</a:t>
            </a:r>
          </a:p>
          <a:p>
            <a:endParaRPr lang="en-GB" sz="1200" dirty="0"/>
          </a:p>
          <a:p>
            <a:r>
              <a:rPr lang="en-GB" sz="1200" dirty="0" smtClean="0"/>
              <a:t>Describe how an artery is constructed to cope with high pressure, pulsating blood:</a:t>
            </a:r>
          </a:p>
          <a:p>
            <a:endParaRPr lang="en-GB" sz="1200" dirty="0"/>
          </a:p>
          <a:p>
            <a:r>
              <a:rPr lang="en-GB" sz="1200" dirty="0" smtClean="0"/>
              <a:t>How does the structure and position of the veins help with returning low pressure blood back to the heart?</a:t>
            </a:r>
          </a:p>
          <a:p>
            <a:endParaRPr lang="en-GB" sz="1200" dirty="0"/>
          </a:p>
          <a:p>
            <a:endParaRPr lang="en-GB" sz="1200" dirty="0"/>
          </a:p>
        </p:txBody>
      </p:sp>
      <p:sp>
        <p:nvSpPr>
          <p:cNvPr id="10" name="TextBox 9"/>
          <p:cNvSpPr txBox="1"/>
          <p:nvPr/>
        </p:nvSpPr>
        <p:spPr>
          <a:xfrm>
            <a:off x="179512" y="188640"/>
            <a:ext cx="8784976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latin typeface="Arial" pitchFamily="34" charset="0"/>
                <a:cs typeface="Arial" pitchFamily="34" charset="0"/>
              </a:rPr>
              <a:t>Module 3: Section 2: Transport in Animals</a:t>
            </a:r>
            <a:endParaRPr lang="en-GB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741333" y="1421619"/>
            <a:ext cx="4223155" cy="3046987"/>
          </a:xfrm>
          <a:prstGeom prst="rect">
            <a:avLst/>
          </a:prstGeom>
          <a:noFill/>
          <a:ln w="2921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Tissue fluid is formed when water and small molecules pass out the arterial end of capillaries</a:t>
            </a:r>
          </a:p>
          <a:p>
            <a:r>
              <a:rPr lang="en-US" sz="1200" dirty="0" smtClean="0"/>
              <a:t>The diagram shows some pressures involved.</a:t>
            </a:r>
          </a:p>
          <a:p>
            <a:r>
              <a:rPr lang="en-US" sz="1200" dirty="0" smtClean="0"/>
              <a:t>Label the arrows</a:t>
            </a:r>
          </a:p>
          <a:p>
            <a:r>
              <a:rPr lang="en-US" sz="1200" dirty="0"/>
              <a:t>o</a:t>
            </a:r>
            <a:r>
              <a:rPr lang="en-US" sz="1200" dirty="0" smtClean="0"/>
              <a:t>n the diagram.</a:t>
            </a:r>
            <a:endParaRPr lang="en-US" sz="1200" dirty="0"/>
          </a:p>
          <a:p>
            <a:endParaRPr lang="en-US" sz="1200" dirty="0" smtClean="0"/>
          </a:p>
          <a:p>
            <a:endParaRPr lang="en-US" sz="1200" dirty="0"/>
          </a:p>
          <a:p>
            <a:endParaRPr lang="en-US" sz="1200" dirty="0" smtClean="0"/>
          </a:p>
          <a:p>
            <a:r>
              <a:rPr lang="en-US" sz="1200" dirty="0" smtClean="0"/>
              <a:t>Cells are bathed in tissue fluid and exchange takes place.</a:t>
            </a:r>
          </a:p>
          <a:p>
            <a:r>
              <a:rPr lang="en-US" sz="1200" dirty="0" smtClean="0"/>
              <a:t>Name 3 materials that are exchanged:</a:t>
            </a:r>
          </a:p>
          <a:p>
            <a:endParaRPr lang="en-US" sz="1200" dirty="0" smtClean="0"/>
          </a:p>
          <a:p>
            <a:r>
              <a:rPr lang="en-US" sz="1200" dirty="0" smtClean="0"/>
              <a:t>What is an oedema and why might high blood pressure cause this?</a:t>
            </a:r>
          </a:p>
          <a:p>
            <a:endParaRPr lang="en-US" sz="1200" dirty="0"/>
          </a:p>
          <a:p>
            <a:r>
              <a:rPr lang="en-US" sz="1200" dirty="0" smtClean="0"/>
              <a:t>About 15% of the tissue fluid does not return to the capillaries, where does it go?</a:t>
            </a:r>
          </a:p>
        </p:txBody>
      </p:sp>
      <p:pic>
        <p:nvPicPr>
          <p:cNvPr id="4" name="Picture 3" descr="Screen Shot 2016-04-25 at 13.24.42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00"/>
                    </a14:imgEffect>
                    <a14:imgEffect>
                      <a14:brightnessContrast contrast="-4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874" y="2193566"/>
            <a:ext cx="3328310" cy="1504048"/>
          </a:xfrm>
          <a:prstGeom prst="rect">
            <a:avLst/>
          </a:prstGeom>
        </p:spPr>
      </p:pic>
      <p:pic>
        <p:nvPicPr>
          <p:cNvPr id="9" name="Picture 8" descr="Screen Shot 2016-04-25 at 14.39.23.png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100000"/>
                    </a14:imgEffect>
                    <a14:imgEffect>
                      <a14:brightnessContrast contras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7965" y="2050180"/>
            <a:ext cx="3036523" cy="939225"/>
          </a:xfrm>
          <a:prstGeom prst="rect">
            <a:avLst/>
          </a:prstGeom>
        </p:spPr>
      </p:pic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7697371"/>
              </p:ext>
            </p:extLst>
          </p:nvPr>
        </p:nvGraphicFramePr>
        <p:xfrm>
          <a:off x="4741332" y="4572000"/>
          <a:ext cx="4223156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55789"/>
                <a:gridCol w="1055789"/>
                <a:gridCol w="1055789"/>
                <a:gridCol w="1055789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Component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Blood Plasma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Tissue Fluid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Lymph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Erythrocytes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Lymphocytes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Phagocytes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Fats  / Glucose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Gases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8659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88640"/>
            <a:ext cx="8784976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latin typeface="Arial" pitchFamily="34" charset="0"/>
                <a:cs typeface="Arial" pitchFamily="34" charset="0"/>
              </a:rPr>
              <a:t>Module 3: Section 2: Transport in Animals</a:t>
            </a:r>
            <a:endParaRPr lang="en-GB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9512" y="788511"/>
            <a:ext cx="5724000" cy="89255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1600" dirty="0" smtClean="0"/>
              <a:t>3.2 The structure of the heart:</a:t>
            </a:r>
          </a:p>
          <a:p>
            <a:r>
              <a:rPr lang="en-GB" sz="1200" dirty="0" smtClean="0"/>
              <a:t>What is the appearance of the heart and its associated blood vessels?</a:t>
            </a:r>
          </a:p>
          <a:p>
            <a:r>
              <a:rPr lang="en-GB" sz="1200" dirty="0" smtClean="0"/>
              <a:t>Why is the heart made up of two adjacent pumps?</a:t>
            </a:r>
          </a:p>
          <a:p>
            <a:r>
              <a:rPr lang="en-GB" sz="1200" dirty="0" smtClean="0"/>
              <a:t>How is the structure of the heart related to its functions?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048488" y="787531"/>
            <a:ext cx="2916000" cy="120032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noAutofit/>
          </a:bodyPr>
          <a:lstStyle/>
          <a:p>
            <a:r>
              <a:rPr lang="en-GB" sz="1600" dirty="0" smtClean="0"/>
              <a:t>Key words:</a:t>
            </a:r>
            <a:endParaRPr lang="en-GB" sz="1400" dirty="0" smtClean="0"/>
          </a:p>
          <a:p>
            <a:r>
              <a:rPr lang="en-GB" sz="1200" dirty="0" smtClean="0"/>
              <a:t>aorta</a:t>
            </a:r>
            <a:r>
              <a:rPr lang="en-GB" sz="1200" dirty="0"/>
              <a:t>; </a:t>
            </a:r>
            <a:r>
              <a:rPr lang="en-GB" sz="1200" dirty="0" smtClean="0"/>
              <a:t>atrioventricular </a:t>
            </a:r>
            <a:r>
              <a:rPr lang="en-GB" sz="1200" dirty="0"/>
              <a:t>valves; atrium</a:t>
            </a:r>
            <a:r>
              <a:rPr lang="en-GB" sz="1200" dirty="0" smtClean="0"/>
              <a:t>; bicuspid; </a:t>
            </a:r>
            <a:r>
              <a:rPr lang="en-GB" sz="1200" dirty="0"/>
              <a:t>coronary arteries; </a:t>
            </a:r>
            <a:r>
              <a:rPr lang="en-GB" sz="1200" dirty="0" smtClean="0"/>
              <a:t>pulmonary artery; pulmonary vein; tricuspid; </a:t>
            </a:r>
            <a:r>
              <a:rPr lang="en-GB" sz="1200" dirty="0"/>
              <a:t>vena cava; ventricle</a:t>
            </a:r>
            <a:r>
              <a:rPr lang="en-GB" sz="1200" dirty="0" smtClean="0"/>
              <a:t>; coronary arteries.</a:t>
            </a:r>
            <a:endParaRPr lang="en-GB" sz="1200" dirty="0"/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736" y="2655011"/>
            <a:ext cx="2392534" cy="32022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79512" y="1987860"/>
            <a:ext cx="4392488" cy="46815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noAutofit/>
          </a:bodyPr>
          <a:lstStyle/>
          <a:p>
            <a:r>
              <a:rPr lang="en-GB" sz="1200" dirty="0" smtClean="0"/>
              <a:t>Label the parts of the heart: left and right ventricles and atria; pulmonary artery and vein; tricuspid and bicuspid valves; tendinous cords; semi-lunar valves; aorta; vena cava.</a:t>
            </a:r>
          </a:p>
          <a:p>
            <a:endParaRPr lang="en-GB" sz="1200" dirty="0"/>
          </a:p>
          <a:p>
            <a:endParaRPr lang="en-GB" sz="1200" dirty="0" smtClean="0"/>
          </a:p>
          <a:p>
            <a:endParaRPr lang="en-GB" sz="1200" dirty="0"/>
          </a:p>
          <a:p>
            <a:endParaRPr lang="en-GB" sz="1200" dirty="0" smtClean="0"/>
          </a:p>
          <a:p>
            <a:endParaRPr lang="en-GB" sz="1200" dirty="0"/>
          </a:p>
          <a:p>
            <a:endParaRPr lang="en-GB" sz="1200" dirty="0" smtClean="0"/>
          </a:p>
          <a:p>
            <a:endParaRPr lang="en-GB" sz="1200" dirty="0"/>
          </a:p>
          <a:p>
            <a:endParaRPr lang="en-GB" sz="1200" dirty="0" smtClean="0"/>
          </a:p>
          <a:p>
            <a:endParaRPr lang="en-GB" sz="1200" dirty="0"/>
          </a:p>
          <a:p>
            <a:endParaRPr lang="en-GB" sz="1200" dirty="0" smtClean="0"/>
          </a:p>
          <a:p>
            <a:endParaRPr lang="en-GB" sz="1200" dirty="0"/>
          </a:p>
          <a:p>
            <a:endParaRPr lang="en-GB" sz="1200" dirty="0" smtClean="0"/>
          </a:p>
          <a:p>
            <a:endParaRPr lang="en-GB" sz="1200" dirty="0"/>
          </a:p>
          <a:p>
            <a:endParaRPr lang="en-GB" sz="1200" dirty="0" smtClean="0"/>
          </a:p>
          <a:p>
            <a:endParaRPr lang="en-GB" sz="1200" dirty="0"/>
          </a:p>
          <a:p>
            <a:endParaRPr lang="en-GB" sz="1200" dirty="0" smtClean="0"/>
          </a:p>
          <a:p>
            <a:endParaRPr lang="en-GB" sz="1200" dirty="0"/>
          </a:p>
          <a:p>
            <a:endParaRPr lang="en-GB" sz="1200" dirty="0" smtClean="0"/>
          </a:p>
          <a:p>
            <a:endParaRPr lang="en-GB" sz="1200" dirty="0"/>
          </a:p>
          <a:p>
            <a:endParaRPr lang="en-GB" sz="1200" dirty="0" smtClean="0"/>
          </a:p>
          <a:p>
            <a:endParaRPr lang="en-GB" sz="1200" dirty="0"/>
          </a:p>
          <a:p>
            <a:endParaRPr lang="en-GB" sz="1200" dirty="0" smtClean="0"/>
          </a:p>
          <a:p>
            <a:endParaRPr lang="en-GB" sz="1200" dirty="0"/>
          </a:p>
        </p:txBody>
      </p:sp>
      <p:sp>
        <p:nvSpPr>
          <p:cNvPr id="8" name="TextBox 7"/>
          <p:cNvSpPr txBox="1"/>
          <p:nvPr/>
        </p:nvSpPr>
        <p:spPr>
          <a:xfrm>
            <a:off x="4751512" y="2132112"/>
            <a:ext cx="4212976" cy="1473588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noAutofit/>
          </a:bodyPr>
          <a:lstStyle/>
          <a:p>
            <a:r>
              <a:rPr lang="en-GB" sz="1200" dirty="0" smtClean="0"/>
              <a:t>Explain the difference in wall thicknesses between atria and ventricles:</a:t>
            </a:r>
          </a:p>
          <a:p>
            <a:endParaRPr lang="en-GB" sz="1200" dirty="0"/>
          </a:p>
          <a:p>
            <a:r>
              <a:rPr lang="en-GB" sz="1200" dirty="0" smtClean="0"/>
              <a:t>Explain the differences in wall thicknesses between the left and right ventricles:</a:t>
            </a:r>
            <a:endParaRPr lang="en-GB" sz="1200" dirty="0"/>
          </a:p>
        </p:txBody>
      </p:sp>
      <p:sp>
        <p:nvSpPr>
          <p:cNvPr id="9" name="TextBox 8"/>
          <p:cNvSpPr txBox="1"/>
          <p:nvPr/>
        </p:nvSpPr>
        <p:spPr>
          <a:xfrm>
            <a:off x="4751512" y="3810569"/>
            <a:ext cx="4212976" cy="2858791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noAutofit/>
          </a:bodyPr>
          <a:lstStyle/>
          <a:p>
            <a:r>
              <a:rPr lang="en-GB" sz="1200" dirty="0" smtClean="0"/>
              <a:t>What runs across the surface of the heart and how can they be affected by diet?</a:t>
            </a:r>
          </a:p>
          <a:p>
            <a:endParaRPr lang="en-GB" sz="1200" dirty="0"/>
          </a:p>
          <a:p>
            <a:endParaRPr lang="en-GB" sz="1200" dirty="0" smtClean="0"/>
          </a:p>
          <a:p>
            <a:r>
              <a:rPr lang="en-GB" sz="1200" dirty="0" smtClean="0"/>
              <a:t>This diagram is looking down at a transverse cut of the heart, identify x and y.</a:t>
            </a:r>
            <a:endParaRPr lang="en-GB" sz="1200" dirty="0"/>
          </a:p>
          <a:p>
            <a:endParaRPr lang="en-GB" sz="1200" dirty="0" smtClean="0"/>
          </a:p>
          <a:p>
            <a:endParaRPr lang="en-GB" sz="1200" dirty="0"/>
          </a:p>
        </p:txBody>
      </p:sp>
      <p:pic>
        <p:nvPicPr>
          <p:cNvPr id="3" name="Picture 2" descr="Screen Shot 2016-04-25 at 15.05.05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7648" y="5182828"/>
            <a:ext cx="3201389" cy="1348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1971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14519" y="2057423"/>
            <a:ext cx="4447849" cy="13320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noAutofit/>
          </a:bodyPr>
          <a:lstStyle/>
          <a:p>
            <a:pPr marL="1071563"/>
            <a:r>
              <a:rPr lang="en-GB" sz="1200" dirty="0" smtClean="0"/>
              <a:t>Explain diastole:</a:t>
            </a:r>
            <a:endParaRPr lang="en-GB" sz="1200" dirty="0"/>
          </a:p>
        </p:txBody>
      </p:sp>
      <p:sp>
        <p:nvSpPr>
          <p:cNvPr id="3" name="TextBox 2"/>
          <p:cNvSpPr txBox="1"/>
          <p:nvPr/>
        </p:nvSpPr>
        <p:spPr>
          <a:xfrm>
            <a:off x="4788488" y="1714500"/>
            <a:ext cx="4176000" cy="5026867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noAutofit/>
          </a:bodyPr>
          <a:lstStyle/>
          <a:p>
            <a:r>
              <a:rPr lang="en-GB" sz="1200" dirty="0" smtClean="0"/>
              <a:t>Label the main features of the cardiac cycle:</a:t>
            </a:r>
          </a:p>
          <a:p>
            <a:endParaRPr lang="en-GB" sz="1200" dirty="0"/>
          </a:p>
          <a:p>
            <a:endParaRPr lang="en-GB" sz="1200" dirty="0" smtClean="0"/>
          </a:p>
          <a:p>
            <a:endParaRPr lang="en-GB" sz="1200" dirty="0"/>
          </a:p>
          <a:p>
            <a:endParaRPr lang="en-GB" sz="1200" dirty="0" smtClean="0"/>
          </a:p>
          <a:p>
            <a:endParaRPr lang="en-GB" sz="1200" dirty="0"/>
          </a:p>
          <a:p>
            <a:endParaRPr lang="en-GB" sz="1200" dirty="0" smtClean="0"/>
          </a:p>
          <a:p>
            <a:endParaRPr lang="en-GB" sz="1200" dirty="0"/>
          </a:p>
          <a:p>
            <a:endParaRPr lang="en-GB" sz="1200" dirty="0" smtClean="0"/>
          </a:p>
          <a:p>
            <a:endParaRPr lang="en-GB" sz="1200" dirty="0"/>
          </a:p>
          <a:p>
            <a:endParaRPr lang="en-GB" sz="1200" dirty="0" smtClean="0"/>
          </a:p>
          <a:p>
            <a:endParaRPr lang="en-GB" sz="1200" dirty="0"/>
          </a:p>
          <a:p>
            <a:endParaRPr lang="en-GB" sz="1200" dirty="0" smtClean="0"/>
          </a:p>
          <a:p>
            <a:endParaRPr lang="en-GB" sz="1200" dirty="0"/>
          </a:p>
          <a:p>
            <a:endParaRPr lang="en-GB" sz="1200" dirty="0" smtClean="0"/>
          </a:p>
          <a:p>
            <a:endParaRPr lang="en-GB" sz="1200" dirty="0"/>
          </a:p>
          <a:p>
            <a:endParaRPr lang="en-GB" sz="1200" dirty="0" smtClean="0"/>
          </a:p>
          <a:p>
            <a:endParaRPr lang="en-GB" sz="1200" dirty="0"/>
          </a:p>
          <a:p>
            <a:endParaRPr lang="en-GB" sz="1200" dirty="0" smtClean="0"/>
          </a:p>
          <a:p>
            <a:endParaRPr lang="en-GB" sz="1200" dirty="0"/>
          </a:p>
          <a:p>
            <a:endParaRPr lang="en-GB" sz="1200" dirty="0" smtClean="0"/>
          </a:p>
          <a:p>
            <a:endParaRPr lang="en-GB" sz="1200" dirty="0"/>
          </a:p>
          <a:p>
            <a:endParaRPr lang="en-GB" sz="1200" dirty="0" smtClean="0"/>
          </a:p>
          <a:p>
            <a:r>
              <a:rPr lang="en-GB" sz="1200" dirty="0" smtClean="0"/>
              <a:t>Annotate the graph with the following: left atrium; left ventricle; aorta; semi-lunar valves opening; semi-lunar valves closing; </a:t>
            </a:r>
            <a:r>
              <a:rPr lang="en-GB" sz="1200" dirty="0" err="1" smtClean="0"/>
              <a:t>lup</a:t>
            </a:r>
            <a:r>
              <a:rPr lang="en-GB" sz="1200" dirty="0" smtClean="0"/>
              <a:t> and dup; atrioventricular valves opening and closing; atria filling with blood; aorta filling with blood; ventricle emptying.</a:t>
            </a:r>
          </a:p>
          <a:p>
            <a:endParaRPr lang="en-GB" sz="1200" dirty="0"/>
          </a:p>
        </p:txBody>
      </p:sp>
      <p:sp>
        <p:nvSpPr>
          <p:cNvPr id="7" name="TextBox 6"/>
          <p:cNvSpPr txBox="1"/>
          <p:nvPr/>
        </p:nvSpPr>
        <p:spPr>
          <a:xfrm>
            <a:off x="179512" y="788511"/>
            <a:ext cx="4482856" cy="107721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1600" dirty="0"/>
              <a:t>3</a:t>
            </a:r>
            <a:r>
              <a:rPr lang="en-GB" sz="1600" dirty="0" smtClean="0"/>
              <a:t>.2 The cardiac cycle:</a:t>
            </a:r>
          </a:p>
          <a:p>
            <a:r>
              <a:rPr lang="en-GB" sz="1200" dirty="0" smtClean="0"/>
              <a:t>What are the stages of the cardiac cycle? </a:t>
            </a:r>
          </a:p>
          <a:p>
            <a:r>
              <a:rPr lang="en-GB" sz="1200" dirty="0" smtClean="0"/>
              <a:t>How do the valves control the flow of blood through the heart?</a:t>
            </a:r>
          </a:p>
          <a:p>
            <a:r>
              <a:rPr lang="en-GB" sz="1200" dirty="0" smtClean="0"/>
              <a:t>Be able to use a graph showing pressure and volume changes to be able to follow the flow of blood from one chamber to the next.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788488" y="788511"/>
            <a:ext cx="4176000" cy="80957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noAutofit/>
          </a:bodyPr>
          <a:lstStyle/>
          <a:p>
            <a:r>
              <a:rPr lang="en-GB" sz="1600" dirty="0" smtClean="0"/>
              <a:t>Key words: </a:t>
            </a:r>
            <a:r>
              <a:rPr lang="en-GB" sz="1400" dirty="0" smtClean="0"/>
              <a:t>atrial </a:t>
            </a:r>
            <a:r>
              <a:rPr lang="en-GB" sz="1400" dirty="0"/>
              <a:t>systole</a:t>
            </a:r>
            <a:r>
              <a:rPr lang="en-GB" sz="1400" dirty="0" smtClean="0"/>
              <a:t>; cardiac </a:t>
            </a:r>
            <a:r>
              <a:rPr lang="en-GB" sz="1400" dirty="0"/>
              <a:t>cycle; </a:t>
            </a:r>
            <a:r>
              <a:rPr lang="en-GB" sz="1400" dirty="0" smtClean="0"/>
              <a:t>diastole; pocket </a:t>
            </a:r>
            <a:r>
              <a:rPr lang="en-GB" sz="1400" dirty="0"/>
              <a:t>valves;</a:t>
            </a:r>
            <a:r>
              <a:rPr lang="en-GB" sz="1400" dirty="0" smtClean="0"/>
              <a:t> </a:t>
            </a:r>
            <a:r>
              <a:rPr lang="en-GB" sz="1400" dirty="0"/>
              <a:t>semi-lunar </a:t>
            </a:r>
            <a:r>
              <a:rPr lang="en-GB" sz="1400" dirty="0" smtClean="0"/>
              <a:t>valves; ventricular systole; </a:t>
            </a:r>
            <a:endParaRPr lang="en-GB" sz="1600" dirty="0"/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8497" y="1953056"/>
            <a:ext cx="3031215" cy="39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4">
            <a:grayscl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80" y="2057423"/>
            <a:ext cx="1048694" cy="12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916" name="Picture 4"/>
          <p:cNvPicPr>
            <a:picLocks noChangeAspect="1" noChangeArrowheads="1"/>
          </p:cNvPicPr>
          <p:nvPr/>
        </p:nvPicPr>
        <p:blipFill>
          <a:blip r:embed="rId6">
            <a:grayscl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80" y="3647306"/>
            <a:ext cx="1239016" cy="12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51520" y="3539306"/>
            <a:ext cx="4392488" cy="13320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noAutofit/>
          </a:bodyPr>
          <a:lstStyle/>
          <a:p>
            <a:pPr marL="1071563"/>
            <a:r>
              <a:rPr lang="en-GB" sz="1200" dirty="0" smtClean="0"/>
              <a:t>Explain atrial systole:</a:t>
            </a:r>
            <a:endParaRPr lang="en-GB" sz="1200" dirty="0"/>
          </a:p>
        </p:txBody>
      </p:sp>
      <p:pic>
        <p:nvPicPr>
          <p:cNvPr id="38917" name="Picture 5"/>
          <p:cNvPicPr>
            <a:picLocks noChangeAspect="1" noChangeArrowheads="1"/>
          </p:cNvPicPr>
          <p:nvPr/>
        </p:nvPicPr>
        <p:blipFill>
          <a:blip r:embed="rId8">
            <a:grayscl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308" y="5186031"/>
            <a:ext cx="1894532" cy="12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269880" y="5114031"/>
            <a:ext cx="4392488" cy="13320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noAutofit/>
          </a:bodyPr>
          <a:lstStyle/>
          <a:p>
            <a:pPr marL="1071563"/>
            <a:r>
              <a:rPr lang="en-GB" sz="1200" dirty="0" smtClean="0"/>
              <a:t>Explain ventricular systole:</a:t>
            </a:r>
            <a:endParaRPr lang="en-GB" sz="1200" dirty="0"/>
          </a:p>
        </p:txBody>
      </p:sp>
      <p:sp>
        <p:nvSpPr>
          <p:cNvPr id="13" name="TextBox 12"/>
          <p:cNvSpPr txBox="1"/>
          <p:nvPr/>
        </p:nvSpPr>
        <p:spPr>
          <a:xfrm>
            <a:off x="179512" y="188640"/>
            <a:ext cx="8784976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latin typeface="Arial" pitchFamily="34" charset="0"/>
                <a:cs typeface="Arial" pitchFamily="34" charset="0"/>
              </a:rPr>
              <a:t>Module 3: Section 2: Transport in Animals</a:t>
            </a:r>
            <a:endParaRPr lang="en-GB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30332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788488" y="1669582"/>
            <a:ext cx="4176000" cy="5026867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noAutofit/>
          </a:bodyPr>
          <a:lstStyle/>
          <a:p>
            <a:r>
              <a:rPr lang="en-GB" sz="1200" dirty="0" smtClean="0"/>
              <a:t>An electrocardiogram can be used to show the passage of electrical activity over the surface of the heart.</a:t>
            </a:r>
          </a:p>
          <a:p>
            <a:r>
              <a:rPr lang="en-GB" sz="1200" dirty="0"/>
              <a:t>	</a:t>
            </a:r>
            <a:r>
              <a:rPr lang="en-GB" sz="1200" dirty="0" smtClean="0"/>
              <a:t>				</a:t>
            </a:r>
          </a:p>
          <a:p>
            <a:r>
              <a:rPr lang="en-GB" sz="1200" dirty="0"/>
              <a:t>	</a:t>
            </a:r>
            <a:r>
              <a:rPr lang="en-GB" sz="1200" dirty="0" smtClean="0"/>
              <a:t>					What section shows </a:t>
            </a:r>
          </a:p>
          <a:p>
            <a:r>
              <a:rPr lang="en-GB" sz="1200" dirty="0"/>
              <a:t>	</a:t>
            </a:r>
            <a:r>
              <a:rPr lang="en-GB" sz="1200" dirty="0" smtClean="0"/>
              <a:t>					when the ventricles</a:t>
            </a:r>
          </a:p>
          <a:p>
            <a:r>
              <a:rPr lang="en-GB" sz="1200" dirty="0"/>
              <a:t>	</a:t>
            </a:r>
            <a:r>
              <a:rPr lang="en-GB" sz="1200" dirty="0" smtClean="0"/>
              <a:t>					contract?</a:t>
            </a:r>
          </a:p>
          <a:p>
            <a:endParaRPr lang="en-GB" sz="1200" dirty="0"/>
          </a:p>
          <a:p>
            <a:r>
              <a:rPr lang="en-GB" sz="1200" dirty="0" smtClean="0"/>
              <a:t>						When the ventricles</a:t>
            </a:r>
          </a:p>
          <a:p>
            <a:r>
              <a:rPr lang="en-GB" sz="1200" dirty="0"/>
              <a:t>	</a:t>
            </a:r>
            <a:r>
              <a:rPr lang="en-GB" sz="1200" dirty="0" smtClean="0"/>
              <a:t>					are relaxing?</a:t>
            </a:r>
          </a:p>
          <a:p>
            <a:endParaRPr lang="en-GB" sz="1200" dirty="0"/>
          </a:p>
          <a:p>
            <a:r>
              <a:rPr lang="en-GB" sz="1200" dirty="0" smtClean="0"/>
              <a:t>						When the atria are 						contracting?</a:t>
            </a:r>
          </a:p>
          <a:p>
            <a:r>
              <a:rPr lang="en-GB" sz="1200" dirty="0" smtClean="0"/>
              <a:t>What is the heart rate in </a:t>
            </a:r>
            <a:r>
              <a:rPr lang="en-GB" sz="1200" dirty="0" err="1" smtClean="0"/>
              <a:t>bpm</a:t>
            </a:r>
            <a:r>
              <a:rPr lang="en-GB" sz="1200" dirty="0" smtClean="0"/>
              <a:t>?</a:t>
            </a:r>
          </a:p>
          <a:p>
            <a:endParaRPr lang="en-GB" sz="1200" dirty="0"/>
          </a:p>
          <a:p>
            <a:endParaRPr lang="en-GB" sz="1200" dirty="0"/>
          </a:p>
        </p:txBody>
      </p:sp>
      <p:sp>
        <p:nvSpPr>
          <p:cNvPr id="7" name="TextBox 6"/>
          <p:cNvSpPr txBox="1"/>
          <p:nvPr/>
        </p:nvSpPr>
        <p:spPr>
          <a:xfrm>
            <a:off x="179512" y="703844"/>
            <a:ext cx="4482856" cy="126188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1600" dirty="0"/>
              <a:t>3</a:t>
            </a:r>
            <a:r>
              <a:rPr lang="en-GB" sz="1600" dirty="0" smtClean="0"/>
              <a:t>.2 How heart action is initiated and coordinated:</a:t>
            </a:r>
          </a:p>
          <a:p>
            <a:r>
              <a:rPr lang="en-GB" sz="1200" dirty="0" smtClean="0"/>
              <a:t>Know the roles of the </a:t>
            </a:r>
            <a:r>
              <a:rPr lang="en-GB" sz="1200" dirty="0" err="1" smtClean="0"/>
              <a:t>sino</a:t>
            </a:r>
            <a:r>
              <a:rPr lang="en-GB" sz="1200" dirty="0" smtClean="0"/>
              <a:t>-atrial(SAN) and </a:t>
            </a:r>
            <a:r>
              <a:rPr lang="en-GB" sz="1200" dirty="0" err="1" smtClean="0"/>
              <a:t>atrio</a:t>
            </a:r>
            <a:r>
              <a:rPr lang="en-GB" sz="1200" dirty="0" smtClean="0"/>
              <a:t>-ventricular nodes(AVN) in coordinating the heart beat;</a:t>
            </a:r>
          </a:p>
          <a:p>
            <a:r>
              <a:rPr lang="en-GB" sz="1200" dirty="0" smtClean="0"/>
              <a:t>Be able to identify the main components of an ECG and be able to identify tachycardia; bradycardia; fibrillation and an ectopic heart beat.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788488" y="719772"/>
            <a:ext cx="4176000" cy="80957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noAutofit/>
          </a:bodyPr>
          <a:lstStyle/>
          <a:p>
            <a:r>
              <a:rPr lang="en-GB" sz="1600" dirty="0" smtClean="0"/>
              <a:t>Key words: </a:t>
            </a:r>
            <a:r>
              <a:rPr lang="en-GB" sz="1200" dirty="0" smtClean="0"/>
              <a:t>SAN; AVN; bundle of his; purkyne fibres; wall of non-conducting tissue; wave of depolarisation; apex; electrocardiogram; </a:t>
            </a:r>
            <a:endParaRPr lang="en-GB" sz="1200" dirty="0"/>
          </a:p>
        </p:txBody>
      </p:sp>
      <p:sp>
        <p:nvSpPr>
          <p:cNvPr id="13" name="TextBox 12"/>
          <p:cNvSpPr txBox="1"/>
          <p:nvPr/>
        </p:nvSpPr>
        <p:spPr>
          <a:xfrm>
            <a:off x="179512" y="188640"/>
            <a:ext cx="8784976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latin typeface="Arial" pitchFamily="34" charset="0"/>
                <a:cs typeface="Arial" pitchFamily="34" charset="0"/>
              </a:rPr>
              <a:t>Module 3: Section 2: Transport in Animals</a:t>
            </a:r>
            <a:endParaRPr lang="en-GB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4" name="Picture 13" descr="H5"/>
          <p:cNvPicPr/>
          <p:nvPr/>
        </p:nvPicPr>
        <p:blipFill>
          <a:blip r:embed="rId2">
            <a:lum bright="-40000" contrast="6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396" y="2445173"/>
            <a:ext cx="3667125" cy="179832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179512" y="2148417"/>
            <a:ext cx="4482856" cy="4524314"/>
          </a:xfrm>
          <a:prstGeom prst="rect">
            <a:avLst/>
          </a:prstGeom>
          <a:noFill/>
          <a:ln w="2921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Cardiac muscle is described as being myogenic, what does this mean?</a:t>
            </a:r>
          </a:p>
          <a:p>
            <a:endParaRPr lang="en-US" sz="1200" dirty="0"/>
          </a:p>
          <a:p>
            <a:endParaRPr lang="en-US" sz="1200" dirty="0"/>
          </a:p>
          <a:p>
            <a:endParaRPr lang="en-US" sz="1200" dirty="0" smtClean="0"/>
          </a:p>
          <a:p>
            <a:endParaRPr lang="en-US" sz="1200" dirty="0"/>
          </a:p>
          <a:p>
            <a:endParaRPr lang="en-US" sz="1200" dirty="0" smtClean="0"/>
          </a:p>
          <a:p>
            <a:endParaRPr lang="en-US" sz="1200" dirty="0" smtClean="0"/>
          </a:p>
          <a:p>
            <a:endParaRPr lang="en-US" sz="1200" dirty="0"/>
          </a:p>
          <a:p>
            <a:endParaRPr lang="en-US" sz="1200" dirty="0" smtClean="0"/>
          </a:p>
          <a:p>
            <a:endParaRPr lang="en-US" sz="1200" dirty="0"/>
          </a:p>
          <a:p>
            <a:endParaRPr lang="en-US" sz="1200" dirty="0" smtClean="0"/>
          </a:p>
          <a:p>
            <a:endParaRPr lang="en-US" sz="1200" dirty="0"/>
          </a:p>
          <a:p>
            <a:endParaRPr lang="en-US" sz="1200" dirty="0" smtClean="0"/>
          </a:p>
          <a:p>
            <a:endParaRPr lang="en-US" sz="1200" dirty="0"/>
          </a:p>
          <a:p>
            <a:endParaRPr lang="en-US" sz="1200" dirty="0" smtClean="0"/>
          </a:p>
          <a:p>
            <a:endParaRPr lang="en-US" sz="1200" dirty="0"/>
          </a:p>
          <a:p>
            <a:endParaRPr lang="en-US" sz="1200" dirty="0" smtClean="0"/>
          </a:p>
          <a:p>
            <a:endParaRPr lang="en-US" sz="1200" dirty="0"/>
          </a:p>
          <a:p>
            <a:endParaRPr lang="en-US" sz="1200" dirty="0" smtClean="0"/>
          </a:p>
          <a:p>
            <a:endParaRPr lang="en-US" sz="1200" dirty="0"/>
          </a:p>
          <a:p>
            <a:endParaRPr lang="en-US" sz="1200" dirty="0" smtClean="0"/>
          </a:p>
          <a:p>
            <a:endParaRPr lang="en-US" sz="1200" dirty="0"/>
          </a:p>
          <a:p>
            <a:endParaRPr lang="en-US" sz="1200" dirty="0"/>
          </a:p>
        </p:txBody>
      </p:sp>
      <p:pic>
        <p:nvPicPr>
          <p:cNvPr id="6" name="Picture 5" descr="Screen Shot 2016-04-25 at 15.56.52.png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100000"/>
                    </a14:imgEffect>
                    <a14:imgEffect>
                      <a14:brightnessContrast contrast="-4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999" y="4243493"/>
            <a:ext cx="3859522" cy="2400039"/>
          </a:xfrm>
          <a:prstGeom prst="rect">
            <a:avLst/>
          </a:prstGeom>
        </p:spPr>
      </p:pic>
      <p:pic>
        <p:nvPicPr>
          <p:cNvPr id="8" name="Picture 7" descr="Screen Shot 2016-04-25 at 16.03.34.png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7602" y="2037184"/>
            <a:ext cx="2227975" cy="1934424"/>
          </a:xfrm>
          <a:prstGeom prst="rect">
            <a:avLst/>
          </a:prstGeom>
        </p:spPr>
      </p:pic>
      <p:pic>
        <p:nvPicPr>
          <p:cNvPr id="19" name="Picture 18" descr="Macintosh HD:Users:sarahpreston:Desktop:Screen Shot 2016-01-21 at 07.57.20.png"/>
          <p:cNvPicPr/>
          <p:nvPr/>
        </p:nvPicPr>
        <p:blipFill>
          <a:blip r:embed="rId8">
            <a:grayscl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6609" y="4243493"/>
            <a:ext cx="2747645" cy="66421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Picture 19" descr="Macintosh HD:Users:sarahpreston:Desktop:Screen Shot 2016-01-21 at 07.58.36.png"/>
          <p:cNvPicPr/>
          <p:nvPr/>
        </p:nvPicPr>
        <p:blipFill>
          <a:blip r:embed="rId10">
            <a:grayscl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6609" y="4995951"/>
            <a:ext cx="2747645" cy="784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Picture 20" descr="Macintosh HD:Users:sarahpreston:Desktop:Screen Shot 2016-01-21 at 07.58.03.png"/>
          <p:cNvPicPr/>
          <p:nvPr/>
        </p:nvPicPr>
        <p:blipFill>
          <a:blip r:embed="rId12">
            <a:grayscl/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6609" y="5905651"/>
            <a:ext cx="3204845" cy="76708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TextBox 10"/>
          <p:cNvSpPr txBox="1"/>
          <p:nvPr/>
        </p:nvSpPr>
        <p:spPr>
          <a:xfrm>
            <a:off x="7778750" y="4116917"/>
            <a:ext cx="1079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The top ECG is ‘normal’</a:t>
            </a:r>
          </a:p>
          <a:p>
            <a:endParaRPr lang="en-US" sz="1200" dirty="0" smtClean="0"/>
          </a:p>
          <a:p>
            <a:r>
              <a:rPr lang="en-US" sz="1200" dirty="0" smtClean="0"/>
              <a:t>What are the other 2 showing?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7964777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79512" y="703844"/>
            <a:ext cx="4482856" cy="58477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1600" dirty="0" smtClean="0"/>
              <a:t>3.2 Understand the role of haemoglobin in transporting gases.  </a:t>
            </a:r>
            <a:endParaRPr lang="en-GB" sz="1200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4788488" y="719772"/>
            <a:ext cx="4176000" cy="64902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noAutofit/>
          </a:bodyPr>
          <a:lstStyle/>
          <a:p>
            <a:r>
              <a:rPr lang="en-GB" sz="1600" dirty="0" smtClean="0"/>
              <a:t>Key words: </a:t>
            </a:r>
            <a:r>
              <a:rPr lang="en-GB" sz="1200" dirty="0" smtClean="0"/>
              <a:t>partial pressure; affinity; associate; dissociate; haemoglobin; </a:t>
            </a:r>
            <a:r>
              <a:rPr lang="en-GB" sz="1200" dirty="0" err="1" smtClean="0"/>
              <a:t>oxyhameoglobin</a:t>
            </a:r>
            <a:r>
              <a:rPr lang="en-GB" sz="1200" dirty="0" smtClean="0"/>
              <a:t>; oxygen dissociation curve;</a:t>
            </a:r>
            <a:endParaRPr lang="en-GB" sz="1200" dirty="0"/>
          </a:p>
        </p:txBody>
      </p:sp>
      <p:sp>
        <p:nvSpPr>
          <p:cNvPr id="13" name="TextBox 12"/>
          <p:cNvSpPr txBox="1"/>
          <p:nvPr/>
        </p:nvSpPr>
        <p:spPr>
          <a:xfrm>
            <a:off x="179512" y="188640"/>
            <a:ext cx="8784976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latin typeface="Arial" pitchFamily="34" charset="0"/>
                <a:cs typeface="Arial" pitchFamily="34" charset="0"/>
              </a:rPr>
              <a:t>Module 3: Section 2: Transport in Animals</a:t>
            </a:r>
            <a:endParaRPr lang="en-GB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9512" y="1368795"/>
            <a:ext cx="4482856" cy="5355312"/>
          </a:xfrm>
          <a:prstGeom prst="rect">
            <a:avLst/>
          </a:prstGeom>
          <a:noFill/>
          <a:ln w="2921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Define partial pressure: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sz="1200" dirty="0" smtClean="0"/>
          </a:p>
          <a:p>
            <a:r>
              <a:rPr lang="en-US" sz="1200" dirty="0" smtClean="0"/>
              <a:t>What is the name of this curve?</a:t>
            </a:r>
          </a:p>
          <a:p>
            <a:endParaRPr lang="en-US" sz="1200" dirty="0"/>
          </a:p>
          <a:p>
            <a:r>
              <a:rPr lang="en-US" sz="1200" dirty="0" smtClean="0"/>
              <a:t>What is formed when oxygen combines with haemoglobin?</a:t>
            </a:r>
            <a:endParaRPr lang="en-US" sz="1200" dirty="0"/>
          </a:p>
          <a:p>
            <a:endParaRPr lang="en-US" sz="1200" dirty="0" smtClean="0"/>
          </a:p>
          <a:p>
            <a:r>
              <a:rPr lang="en-US" sz="1200" dirty="0" smtClean="0"/>
              <a:t>Why is the curve sigmoid shaped?</a:t>
            </a:r>
          </a:p>
          <a:p>
            <a:endParaRPr lang="en-US" sz="1200" dirty="0"/>
          </a:p>
          <a:p>
            <a:r>
              <a:rPr lang="en-US" sz="1200" dirty="0" smtClean="0"/>
              <a:t>Why is it physiologically important to be sigmoid shaped?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17" name="Picture 16" descr="Screen Shot 2016-03-07 at 06.31.47.png"/>
          <p:cNvPicPr>
            <a:picLocks noChangeAspect="1"/>
          </p:cNvPicPr>
          <p:nvPr/>
        </p:nvPicPr>
        <p:blipFill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428" y="1713726"/>
            <a:ext cx="2565480" cy="297099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788488" y="1368795"/>
            <a:ext cx="4176000" cy="5262978"/>
          </a:xfrm>
          <a:prstGeom prst="rect">
            <a:avLst/>
          </a:prstGeom>
          <a:noFill/>
          <a:ln w="2921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Fetal Haemoglobin</a:t>
            </a:r>
          </a:p>
          <a:p>
            <a:endParaRPr lang="en-US" sz="1200" dirty="0"/>
          </a:p>
          <a:p>
            <a:endParaRPr lang="en-US" sz="1200" dirty="0" smtClean="0"/>
          </a:p>
          <a:p>
            <a:endParaRPr lang="en-US" sz="1200" dirty="0"/>
          </a:p>
          <a:p>
            <a:endParaRPr lang="en-US" sz="1200" dirty="0" smtClean="0"/>
          </a:p>
          <a:p>
            <a:endParaRPr lang="en-US" sz="1200" dirty="0" smtClean="0"/>
          </a:p>
          <a:p>
            <a:endParaRPr lang="en-US" sz="1200" dirty="0" smtClean="0"/>
          </a:p>
          <a:p>
            <a:endParaRPr lang="en-US" sz="1200" dirty="0" smtClean="0"/>
          </a:p>
          <a:p>
            <a:endParaRPr lang="en-US" sz="1200" dirty="0" smtClean="0"/>
          </a:p>
          <a:p>
            <a:endParaRPr lang="en-US" sz="1200" dirty="0" smtClean="0"/>
          </a:p>
          <a:p>
            <a:endParaRPr lang="en-US" sz="1200" dirty="0" smtClean="0"/>
          </a:p>
          <a:p>
            <a:endParaRPr lang="en-US" sz="1200" dirty="0" smtClean="0"/>
          </a:p>
          <a:p>
            <a:endParaRPr lang="en-US" sz="1200" dirty="0" smtClean="0"/>
          </a:p>
          <a:p>
            <a:endParaRPr lang="en-US" sz="1200" dirty="0"/>
          </a:p>
          <a:p>
            <a:endParaRPr lang="en-US" sz="1200" dirty="0" smtClean="0"/>
          </a:p>
          <a:p>
            <a:endParaRPr lang="en-US" sz="1200" dirty="0"/>
          </a:p>
          <a:p>
            <a:endParaRPr lang="en-US" sz="1200" dirty="0" smtClean="0"/>
          </a:p>
          <a:p>
            <a:endParaRPr lang="en-US" sz="1200" dirty="0"/>
          </a:p>
          <a:p>
            <a:r>
              <a:rPr lang="en-US" sz="1200" dirty="0" smtClean="0"/>
              <a:t>Does fetal haemoglobin have a higher or lower affinity for oxygen?</a:t>
            </a:r>
          </a:p>
          <a:p>
            <a:endParaRPr lang="en-US" sz="1200" dirty="0"/>
          </a:p>
          <a:p>
            <a:r>
              <a:rPr lang="en-US" sz="1200" dirty="0" smtClean="0"/>
              <a:t>What is the partial pressure of oxygen like at the placenta?</a:t>
            </a:r>
          </a:p>
          <a:p>
            <a:endParaRPr lang="en-US" sz="1200" dirty="0"/>
          </a:p>
          <a:p>
            <a:r>
              <a:rPr lang="en-US" sz="1200" dirty="0" smtClean="0"/>
              <a:t>At a PP of 5KPa what % of maternal and fetal haemoglobin is saturated with oxygen?</a:t>
            </a:r>
          </a:p>
          <a:p>
            <a:endParaRPr lang="en-US" sz="1200" dirty="0"/>
          </a:p>
          <a:p>
            <a:r>
              <a:rPr lang="en-US" sz="1200" dirty="0" smtClean="0"/>
              <a:t>This oxygen will be able to diffuse across the placental and will attach to fetal </a:t>
            </a:r>
            <a:r>
              <a:rPr lang="en-US" sz="1200" dirty="0" err="1" smtClean="0"/>
              <a:t>hameoglobin</a:t>
            </a:r>
            <a:r>
              <a:rPr lang="en-US" sz="1200" dirty="0" smtClean="0"/>
              <a:t>.</a:t>
            </a: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4">
            <a:grayscl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191760" y="1713726"/>
            <a:ext cx="2453459" cy="2938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82483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79512" y="703844"/>
            <a:ext cx="4482856" cy="70788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1600" dirty="0" smtClean="0"/>
              <a:t>3.2 </a:t>
            </a:r>
            <a:r>
              <a:rPr lang="en-GB" sz="1200" dirty="0" smtClean="0"/>
              <a:t>Understand the role of haemoglobin in transporting carbon dioxide and the effect that carbon dioxide has on the affinity of haemoglobin for oxygen.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788488" y="719772"/>
            <a:ext cx="4176000" cy="64902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noAutofit/>
          </a:bodyPr>
          <a:lstStyle/>
          <a:p>
            <a:r>
              <a:rPr lang="en-GB" sz="1600" dirty="0" smtClean="0"/>
              <a:t>Key words:</a:t>
            </a:r>
            <a:r>
              <a:rPr lang="en-GB" sz="1200" dirty="0"/>
              <a:t> </a:t>
            </a:r>
            <a:r>
              <a:rPr lang="en-GB" sz="1200" dirty="0" smtClean="0"/>
              <a:t>chloride ion shift; Bohr shift; haemoglobinic acid; hydrogen carbonate ions; </a:t>
            </a:r>
            <a:r>
              <a:rPr lang="en-GB" sz="1200" dirty="0" err="1" smtClean="0"/>
              <a:t>carbaminohaemoglobin</a:t>
            </a:r>
            <a:r>
              <a:rPr lang="en-GB" sz="1200" dirty="0" smtClean="0"/>
              <a:t>; </a:t>
            </a:r>
            <a:endParaRPr lang="en-GB" sz="1200" dirty="0"/>
          </a:p>
        </p:txBody>
      </p:sp>
      <p:sp>
        <p:nvSpPr>
          <p:cNvPr id="13" name="TextBox 12"/>
          <p:cNvSpPr txBox="1"/>
          <p:nvPr/>
        </p:nvSpPr>
        <p:spPr>
          <a:xfrm>
            <a:off x="179512" y="188640"/>
            <a:ext cx="8784976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latin typeface="Arial" pitchFamily="34" charset="0"/>
                <a:cs typeface="Arial" pitchFamily="34" charset="0"/>
              </a:rPr>
              <a:t>Module 3: Section 2: Transport in Animals</a:t>
            </a:r>
            <a:endParaRPr lang="en-GB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9512" y="1563632"/>
            <a:ext cx="4482856" cy="5078312"/>
          </a:xfrm>
          <a:prstGeom prst="rect">
            <a:avLst/>
          </a:prstGeom>
          <a:noFill/>
          <a:ln w="2921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Where in the body will there be a high partial pressure of CO</a:t>
            </a:r>
            <a:r>
              <a:rPr lang="en-US" sz="1200" baseline="-25000" dirty="0" smtClean="0"/>
              <a:t>2</a:t>
            </a:r>
            <a:r>
              <a:rPr lang="en-US" sz="1200" dirty="0" smtClean="0"/>
              <a:t>?</a:t>
            </a:r>
          </a:p>
          <a:p>
            <a:endParaRPr lang="en-US" sz="1200" dirty="0"/>
          </a:p>
          <a:p>
            <a:endParaRPr lang="en-US" sz="1200" dirty="0" smtClean="0"/>
          </a:p>
          <a:p>
            <a:endParaRPr lang="en-US" sz="1200" dirty="0"/>
          </a:p>
          <a:p>
            <a:endParaRPr lang="en-US" sz="1200" dirty="0" smtClean="0"/>
          </a:p>
          <a:p>
            <a:endParaRPr lang="en-US" sz="1200" dirty="0"/>
          </a:p>
          <a:p>
            <a:endParaRPr lang="en-US" sz="1200" dirty="0" smtClean="0"/>
          </a:p>
          <a:p>
            <a:endParaRPr lang="en-US" sz="1200" dirty="0"/>
          </a:p>
          <a:p>
            <a:endParaRPr lang="en-US" sz="1200" dirty="0" smtClean="0"/>
          </a:p>
          <a:p>
            <a:endParaRPr lang="en-US" sz="1200" dirty="0"/>
          </a:p>
          <a:p>
            <a:endParaRPr lang="en-US" sz="1200" dirty="0" smtClean="0"/>
          </a:p>
          <a:p>
            <a:endParaRPr lang="en-US" sz="1200" dirty="0"/>
          </a:p>
          <a:p>
            <a:endParaRPr lang="en-US" sz="1200" dirty="0" smtClean="0"/>
          </a:p>
          <a:p>
            <a:endParaRPr lang="en-US" sz="1200" dirty="0"/>
          </a:p>
          <a:p>
            <a:endParaRPr lang="en-US" sz="1200" dirty="0" smtClean="0"/>
          </a:p>
          <a:p>
            <a:endParaRPr lang="en-US" sz="1200" dirty="0"/>
          </a:p>
          <a:p>
            <a:endParaRPr lang="en-US" sz="1200" dirty="0" smtClean="0"/>
          </a:p>
          <a:p>
            <a:endParaRPr lang="en-US" sz="1200" dirty="0"/>
          </a:p>
          <a:p>
            <a:r>
              <a:rPr lang="en-US" sz="1200" dirty="0" smtClean="0"/>
              <a:t>Does the affinity of haemoglobin increase or decrease if the ppCO</a:t>
            </a:r>
            <a:r>
              <a:rPr lang="en-US" sz="1200" baseline="-25000" dirty="0" smtClean="0"/>
              <a:t>2</a:t>
            </a:r>
            <a:r>
              <a:rPr lang="en-US" sz="1200" dirty="0" smtClean="0"/>
              <a:t> increases?</a:t>
            </a:r>
          </a:p>
          <a:p>
            <a:endParaRPr lang="en-US" sz="1200" dirty="0" smtClean="0"/>
          </a:p>
          <a:p>
            <a:r>
              <a:rPr lang="en-US" sz="1200" dirty="0" smtClean="0"/>
              <a:t>Which direction does the oxygen dissociation curve move when the ppCO</a:t>
            </a:r>
            <a:r>
              <a:rPr lang="en-US" sz="1200" baseline="-25000" dirty="0" smtClean="0"/>
              <a:t>2</a:t>
            </a:r>
            <a:r>
              <a:rPr lang="en-US" sz="1200" dirty="0" smtClean="0"/>
              <a:t> increases?</a:t>
            </a:r>
          </a:p>
          <a:p>
            <a:endParaRPr lang="en-US" sz="1200" dirty="0"/>
          </a:p>
          <a:p>
            <a:r>
              <a:rPr lang="en-US" sz="1200" dirty="0" smtClean="0"/>
              <a:t>Why is this physiologically useful?</a:t>
            </a:r>
          </a:p>
          <a:p>
            <a:endParaRPr lang="en-US" sz="1200" dirty="0"/>
          </a:p>
          <a:p>
            <a:endParaRPr lang="en-US" sz="1200" dirty="0" smtClean="0"/>
          </a:p>
        </p:txBody>
      </p:sp>
      <p:sp>
        <p:nvSpPr>
          <p:cNvPr id="10" name="TextBox 9"/>
          <p:cNvSpPr txBox="1"/>
          <p:nvPr/>
        </p:nvSpPr>
        <p:spPr>
          <a:xfrm>
            <a:off x="4788488" y="1563632"/>
            <a:ext cx="4176000" cy="5078312"/>
          </a:xfrm>
          <a:prstGeom prst="rect">
            <a:avLst/>
          </a:prstGeom>
          <a:noFill/>
          <a:ln w="2921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US" sz="1200" dirty="0"/>
          </a:p>
          <a:p>
            <a:endParaRPr lang="en-US" sz="1200" dirty="0" smtClean="0"/>
          </a:p>
          <a:p>
            <a:endParaRPr lang="en-US" sz="1200" dirty="0"/>
          </a:p>
          <a:p>
            <a:endParaRPr lang="en-US" sz="1200" dirty="0" smtClean="0"/>
          </a:p>
          <a:p>
            <a:endParaRPr lang="en-US" sz="1200" dirty="0" smtClean="0"/>
          </a:p>
          <a:p>
            <a:endParaRPr lang="en-US" sz="1200" dirty="0" smtClean="0"/>
          </a:p>
          <a:p>
            <a:endParaRPr lang="en-US" sz="1200" dirty="0" smtClean="0"/>
          </a:p>
          <a:p>
            <a:endParaRPr lang="en-US" sz="1200" dirty="0" smtClean="0"/>
          </a:p>
          <a:p>
            <a:endParaRPr lang="en-US" sz="1200" dirty="0" smtClean="0"/>
          </a:p>
          <a:p>
            <a:endParaRPr lang="en-US" sz="1200" dirty="0" smtClean="0"/>
          </a:p>
          <a:p>
            <a:endParaRPr lang="en-US" sz="1200" dirty="0" smtClean="0"/>
          </a:p>
          <a:p>
            <a:endParaRPr lang="en-US" sz="1200" dirty="0" smtClean="0"/>
          </a:p>
          <a:p>
            <a:endParaRPr lang="en-US" sz="1200" dirty="0"/>
          </a:p>
          <a:p>
            <a:r>
              <a:rPr lang="en-US" sz="1200" dirty="0" smtClean="0"/>
              <a:t>Carbon dioxide only dissolves very slowly in water.  However, in red blood cells it dissolves rapidly, helping to maintain a steep concentration gradient, suggest why.</a:t>
            </a:r>
          </a:p>
          <a:p>
            <a:endParaRPr lang="en-US" sz="1200" dirty="0"/>
          </a:p>
          <a:p>
            <a:r>
              <a:rPr lang="en-US" sz="1200" dirty="0" smtClean="0"/>
              <a:t>Name ion X which enters the red blood cell.</a:t>
            </a:r>
          </a:p>
          <a:p>
            <a:endParaRPr lang="en-US" sz="1200" dirty="0"/>
          </a:p>
          <a:p>
            <a:r>
              <a:rPr lang="en-US" sz="1200" dirty="0" smtClean="0"/>
              <a:t>Explain why it moves into the red blood cell.</a:t>
            </a:r>
          </a:p>
          <a:p>
            <a:endParaRPr lang="en-US" sz="1200" dirty="0"/>
          </a:p>
          <a:p>
            <a:r>
              <a:rPr lang="en-US" sz="1200" dirty="0" smtClean="0"/>
              <a:t>Use steps 6,7 and 8 to explain why a high CO</a:t>
            </a:r>
            <a:r>
              <a:rPr lang="en-US" sz="1200" baseline="-25000" dirty="0" smtClean="0"/>
              <a:t>2</a:t>
            </a:r>
            <a:r>
              <a:rPr lang="en-US" sz="1200" dirty="0" smtClean="0"/>
              <a:t> concentration I tissues causes the BOHR shift (haemoglobin to reduce its affinity for oxygen.</a:t>
            </a:r>
          </a:p>
          <a:p>
            <a:endParaRPr lang="en-US" sz="1200" dirty="0"/>
          </a:p>
          <a:p>
            <a:r>
              <a:rPr lang="en-US" sz="1200" dirty="0" smtClean="0"/>
              <a:t>How else is CO</a:t>
            </a:r>
            <a:r>
              <a:rPr lang="en-US" sz="1200" baseline="-25000" dirty="0" smtClean="0"/>
              <a:t>2</a:t>
            </a:r>
            <a:r>
              <a:rPr lang="en-US" sz="1200" dirty="0" smtClean="0"/>
              <a:t> transported in the blood?</a:t>
            </a:r>
          </a:p>
          <a:p>
            <a:endParaRPr lang="en-US" sz="12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7334" y="1795171"/>
            <a:ext cx="3064459" cy="3000114"/>
          </a:xfrm>
          <a:prstGeom prst="rect">
            <a:avLst/>
          </a:prstGeom>
        </p:spPr>
      </p:pic>
      <p:pic>
        <p:nvPicPr>
          <p:cNvPr id="4" name="Picture 3" descr="Screen Shot 2016-04-25 at 17.21.31.png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6418" y="1657782"/>
            <a:ext cx="3196166" cy="2297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881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79512" y="755412"/>
            <a:ext cx="8784976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latin typeface="Arial" pitchFamily="34" charset="0"/>
                <a:cs typeface="Arial" pitchFamily="34" charset="0"/>
              </a:rPr>
              <a:t>Exam questions</a:t>
            </a:r>
            <a:endParaRPr lang="en-GB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79512" y="1268760"/>
            <a:ext cx="4392488" cy="526297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1600" dirty="0"/>
              <a:t>The diagram shows a human heart as seen from the front. The main blood </a:t>
            </a:r>
            <a:r>
              <a:rPr lang="en-US" sz="1600" dirty="0" smtClean="0"/>
              <a:t>vessels are </a:t>
            </a:r>
            <a:r>
              <a:rPr lang="en-US" sz="1600" dirty="0" err="1"/>
              <a:t>labelled</a:t>
            </a:r>
            <a:r>
              <a:rPr lang="en-US" sz="1600" dirty="0"/>
              <a:t> </a:t>
            </a:r>
            <a:r>
              <a:rPr lang="en-US" sz="1600" b="1" dirty="0"/>
              <a:t>D </a:t>
            </a:r>
            <a:r>
              <a:rPr lang="en-US" sz="1600" dirty="0"/>
              <a:t>to </a:t>
            </a:r>
            <a:r>
              <a:rPr lang="en-US" sz="1600" b="1" dirty="0"/>
              <a:t>G</a:t>
            </a:r>
            <a:r>
              <a:rPr lang="en-US" sz="1600" dirty="0"/>
              <a:t>. The arrows show the pathways taken by the electrical </a:t>
            </a:r>
            <a:r>
              <a:rPr lang="en-US" sz="1600" dirty="0" smtClean="0"/>
              <a:t>activity involved </a:t>
            </a:r>
            <a:r>
              <a:rPr lang="en-US" sz="1600" dirty="0"/>
              <a:t>in coordinating the heartbeat in the cardiac cycle</a:t>
            </a:r>
            <a:r>
              <a:rPr lang="en-US" sz="1600" dirty="0" smtClean="0"/>
              <a:t>.</a:t>
            </a:r>
          </a:p>
          <a:p>
            <a:endParaRPr lang="en-US" sz="1600" dirty="0"/>
          </a:p>
          <a:p>
            <a:endParaRPr lang="en-US" sz="1600" dirty="0" smtClean="0"/>
          </a:p>
          <a:p>
            <a:endParaRPr lang="en-US" sz="1600" dirty="0"/>
          </a:p>
          <a:p>
            <a:endParaRPr lang="en-US" sz="1600" dirty="0" smtClean="0"/>
          </a:p>
          <a:p>
            <a:endParaRPr lang="en-US" sz="1600" dirty="0"/>
          </a:p>
          <a:p>
            <a:endParaRPr lang="en-US" sz="1600" dirty="0" smtClean="0"/>
          </a:p>
          <a:p>
            <a:endParaRPr lang="en-US" sz="1600" dirty="0"/>
          </a:p>
          <a:p>
            <a:endParaRPr lang="en-US" sz="1600" dirty="0"/>
          </a:p>
          <a:p>
            <a:r>
              <a:rPr lang="en-US" sz="1600" dirty="0" smtClean="0"/>
              <a:t>Which </a:t>
            </a:r>
            <a:r>
              <a:rPr lang="en-US" sz="1600" dirty="0"/>
              <a:t>of the blood vessels, </a:t>
            </a:r>
            <a:r>
              <a:rPr lang="en-US" sz="1600" b="1" dirty="0"/>
              <a:t>D </a:t>
            </a:r>
            <a:r>
              <a:rPr lang="en-US" sz="1600" dirty="0"/>
              <a:t>to </a:t>
            </a:r>
            <a:r>
              <a:rPr lang="en-US" sz="1600" b="1" dirty="0"/>
              <a:t>G</a:t>
            </a:r>
          </a:p>
          <a:p>
            <a:r>
              <a:rPr lang="en-US" sz="1600" dirty="0" smtClean="0"/>
              <a:t>carries </a:t>
            </a:r>
            <a:r>
              <a:rPr lang="en-US" sz="1600" dirty="0"/>
              <a:t>oxygenated blood to the </a:t>
            </a:r>
            <a:r>
              <a:rPr lang="en-US" sz="1600" dirty="0" smtClean="0"/>
              <a:t>heart</a:t>
            </a:r>
          </a:p>
          <a:p>
            <a:endParaRPr lang="en-US" sz="1600" dirty="0"/>
          </a:p>
          <a:p>
            <a:pPr algn="r"/>
            <a:r>
              <a:rPr lang="en-GB" sz="1600" dirty="0"/>
              <a:t>(1 mark)</a:t>
            </a:r>
          </a:p>
          <a:p>
            <a:r>
              <a:rPr lang="en-US" sz="1600" dirty="0" smtClean="0"/>
              <a:t>carries </a:t>
            </a:r>
            <a:r>
              <a:rPr lang="en-US" sz="1600" dirty="0"/>
              <a:t>deoxygenated blood to the lungs?</a:t>
            </a:r>
          </a:p>
          <a:p>
            <a:pPr algn="r"/>
            <a:endParaRPr lang="en-GB" sz="1600" dirty="0" smtClean="0"/>
          </a:p>
          <a:p>
            <a:pPr algn="r"/>
            <a:r>
              <a:rPr lang="en-GB" sz="1600" dirty="0" smtClean="0"/>
              <a:t>(</a:t>
            </a:r>
            <a:r>
              <a:rPr lang="en-GB" sz="1600" dirty="0"/>
              <a:t>1 mark</a:t>
            </a:r>
            <a:r>
              <a:rPr lang="en-GB" sz="1600" dirty="0" smtClean="0"/>
              <a:t>)</a:t>
            </a:r>
            <a:endParaRPr lang="en-GB" sz="1600" dirty="0"/>
          </a:p>
        </p:txBody>
      </p:sp>
      <p:sp>
        <p:nvSpPr>
          <p:cNvPr id="5" name="Rectangle 4"/>
          <p:cNvSpPr/>
          <p:nvPr/>
        </p:nvSpPr>
        <p:spPr>
          <a:xfrm>
            <a:off x="4716015" y="1302690"/>
            <a:ext cx="4242457" cy="526297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1600" dirty="0"/>
              <a:t>Explain, in terms of pressure, why the semilunar valves open.</a:t>
            </a:r>
          </a:p>
          <a:p>
            <a:endParaRPr lang="en-GB" sz="1600" dirty="0" smtClean="0"/>
          </a:p>
          <a:p>
            <a:endParaRPr lang="en-GB" sz="1600" dirty="0"/>
          </a:p>
          <a:p>
            <a:endParaRPr lang="en-GB" sz="1600" dirty="0"/>
          </a:p>
          <a:p>
            <a:endParaRPr lang="en-GB" sz="1600" dirty="0"/>
          </a:p>
          <a:p>
            <a:pPr algn="r"/>
            <a:r>
              <a:rPr lang="en-GB" sz="1600" dirty="0"/>
              <a:t>(1 mark)</a:t>
            </a:r>
          </a:p>
          <a:p>
            <a:endParaRPr lang="en-US" sz="1600" dirty="0" smtClean="0"/>
          </a:p>
          <a:p>
            <a:r>
              <a:rPr lang="en-US" sz="1600" dirty="0" smtClean="0"/>
              <a:t>When </a:t>
            </a:r>
            <a:r>
              <a:rPr lang="en-US" sz="1600" dirty="0"/>
              <a:t>a wave of electrical activity reaches the AVN, there is a short delay before a new wave leaves the AVN. Explain the importance of this short delay.</a:t>
            </a:r>
          </a:p>
          <a:p>
            <a:endParaRPr lang="en-US" sz="1600" dirty="0" smtClean="0"/>
          </a:p>
          <a:p>
            <a:endParaRPr lang="en-US" sz="1600" dirty="0"/>
          </a:p>
          <a:p>
            <a:endParaRPr lang="en-US" sz="1600" dirty="0" smtClean="0"/>
          </a:p>
          <a:p>
            <a:endParaRPr lang="en-US" sz="1600" dirty="0" smtClean="0"/>
          </a:p>
          <a:p>
            <a:endParaRPr lang="en-US" sz="1600" dirty="0"/>
          </a:p>
          <a:p>
            <a:endParaRPr lang="en-US" sz="1600" dirty="0" smtClean="0"/>
          </a:p>
          <a:p>
            <a:endParaRPr lang="en-US" sz="1600" dirty="0"/>
          </a:p>
          <a:p>
            <a:endParaRPr lang="en-US" sz="1600" dirty="0"/>
          </a:p>
          <a:p>
            <a:pPr algn="r"/>
            <a:r>
              <a:rPr lang="en-GB" sz="1600" dirty="0"/>
              <a:t>(2 marks)</a:t>
            </a:r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551734"/>
            <a:ext cx="2880320" cy="17944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79512" y="188640"/>
            <a:ext cx="8784976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latin typeface="Arial" pitchFamily="34" charset="0"/>
                <a:cs typeface="Arial" pitchFamily="34" charset="0"/>
              </a:rPr>
              <a:t>Module 3: Section 2: Transport in Animals</a:t>
            </a:r>
            <a:endParaRPr lang="en-GB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24846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79512" y="755412"/>
            <a:ext cx="8784976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latin typeface="Arial" pitchFamily="34" charset="0"/>
                <a:cs typeface="Arial" pitchFamily="34" charset="0"/>
              </a:rPr>
              <a:t>Exam questions</a:t>
            </a:r>
            <a:endParaRPr lang="en-GB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79512" y="1340768"/>
            <a:ext cx="4392488" cy="526297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1600" dirty="0"/>
              <a:t>The table shows pressure changes in the left side of the heart during one cardiac</a:t>
            </a:r>
          </a:p>
          <a:p>
            <a:r>
              <a:rPr lang="en-GB" sz="1600" dirty="0"/>
              <a:t>cycle</a:t>
            </a:r>
            <a:r>
              <a:rPr lang="en-GB" sz="1600" dirty="0" smtClean="0"/>
              <a:t>.</a:t>
            </a:r>
          </a:p>
          <a:p>
            <a:endParaRPr lang="en-GB" sz="1600" dirty="0"/>
          </a:p>
          <a:p>
            <a:endParaRPr lang="en-GB" sz="1600" dirty="0" smtClean="0"/>
          </a:p>
          <a:p>
            <a:endParaRPr lang="en-GB" sz="1600" dirty="0"/>
          </a:p>
          <a:p>
            <a:endParaRPr lang="en-GB" sz="1600" dirty="0" smtClean="0"/>
          </a:p>
          <a:p>
            <a:endParaRPr lang="en-GB" sz="1600" dirty="0"/>
          </a:p>
          <a:p>
            <a:endParaRPr lang="en-GB" sz="1600" dirty="0" smtClean="0"/>
          </a:p>
          <a:p>
            <a:endParaRPr lang="en-GB" sz="1600" dirty="0"/>
          </a:p>
          <a:p>
            <a:endParaRPr lang="en-GB" sz="1600" dirty="0"/>
          </a:p>
          <a:p>
            <a:r>
              <a:rPr lang="en-US" sz="1600" dirty="0" smtClean="0"/>
              <a:t>Between </a:t>
            </a:r>
            <a:r>
              <a:rPr lang="en-US" sz="1600" dirty="0"/>
              <a:t>which times is the valve between the atrium and the ventricle closed?</a:t>
            </a:r>
          </a:p>
          <a:p>
            <a:r>
              <a:rPr lang="en-GB" sz="1600" dirty="0"/>
              <a:t>Explain your answer.</a:t>
            </a:r>
          </a:p>
          <a:p>
            <a:r>
              <a:rPr lang="en-GB" sz="1600" dirty="0"/>
              <a:t>Times </a:t>
            </a:r>
            <a:r>
              <a:rPr lang="en-GB" sz="1600" dirty="0" smtClean="0"/>
              <a:t>……………… </a:t>
            </a:r>
            <a:r>
              <a:rPr lang="en-GB" sz="1600" dirty="0"/>
              <a:t>s and </a:t>
            </a:r>
            <a:r>
              <a:rPr lang="en-GB" sz="1600" dirty="0" smtClean="0"/>
              <a:t>………………… </a:t>
            </a:r>
            <a:r>
              <a:rPr lang="en-GB" sz="1600" dirty="0"/>
              <a:t>s</a:t>
            </a:r>
          </a:p>
          <a:p>
            <a:r>
              <a:rPr lang="en-GB" sz="1600" dirty="0"/>
              <a:t>Explanation </a:t>
            </a:r>
            <a:endParaRPr lang="en-GB" sz="1600" dirty="0" smtClean="0"/>
          </a:p>
          <a:p>
            <a:endParaRPr lang="en-GB" sz="1600" i="1" dirty="0" smtClean="0"/>
          </a:p>
          <a:p>
            <a:endParaRPr lang="en-GB" sz="1600" i="1" dirty="0"/>
          </a:p>
          <a:p>
            <a:endParaRPr lang="en-GB" sz="1600" i="1" dirty="0" smtClean="0"/>
          </a:p>
          <a:p>
            <a:endParaRPr lang="en-GB" sz="1600" i="1" dirty="0"/>
          </a:p>
          <a:p>
            <a:pPr algn="r"/>
            <a:r>
              <a:rPr lang="en-GB" sz="1600" dirty="0" smtClean="0"/>
              <a:t>(</a:t>
            </a:r>
            <a:r>
              <a:rPr lang="en-GB" sz="1600" dirty="0"/>
              <a:t>2 marks</a:t>
            </a:r>
            <a:r>
              <a:rPr lang="en-GB" sz="1600" dirty="0" smtClean="0"/>
              <a:t>)</a:t>
            </a:r>
            <a:endParaRPr lang="en-GB" sz="1600" dirty="0"/>
          </a:p>
        </p:txBody>
      </p:sp>
      <p:sp>
        <p:nvSpPr>
          <p:cNvPr id="6" name="Rectangle 5"/>
          <p:cNvSpPr/>
          <p:nvPr/>
        </p:nvSpPr>
        <p:spPr>
          <a:xfrm>
            <a:off x="4716016" y="1353785"/>
            <a:ext cx="4248472" cy="526297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1600" dirty="0" smtClean="0"/>
              <a:t>The </a:t>
            </a:r>
            <a:r>
              <a:rPr lang="en-US" sz="1600" dirty="0"/>
              <a:t>maximum pressure in the ventricle is much higher than that in the atrium.</a:t>
            </a:r>
          </a:p>
          <a:p>
            <a:r>
              <a:rPr lang="en-GB" sz="1600" dirty="0"/>
              <a:t>Explain what causes this.</a:t>
            </a:r>
          </a:p>
          <a:p>
            <a:endParaRPr lang="en-GB" sz="1600" i="1" dirty="0" smtClean="0"/>
          </a:p>
          <a:p>
            <a:endParaRPr lang="en-GB" sz="1600" i="1" dirty="0"/>
          </a:p>
          <a:p>
            <a:endParaRPr lang="en-GB" sz="1600" i="1" dirty="0" smtClean="0"/>
          </a:p>
          <a:p>
            <a:endParaRPr lang="en-GB" sz="1600" i="1" dirty="0" smtClean="0"/>
          </a:p>
          <a:p>
            <a:endParaRPr lang="en-GB" sz="1600" i="1" dirty="0"/>
          </a:p>
          <a:p>
            <a:endParaRPr lang="en-GB" sz="1600" i="1" dirty="0" smtClean="0"/>
          </a:p>
          <a:p>
            <a:endParaRPr lang="en-GB" sz="1600" i="1" dirty="0"/>
          </a:p>
          <a:p>
            <a:pPr algn="r"/>
            <a:r>
              <a:rPr lang="en-GB" sz="1600" dirty="0" smtClean="0"/>
              <a:t>(</a:t>
            </a:r>
            <a:r>
              <a:rPr lang="en-GB" sz="1600" dirty="0"/>
              <a:t>2 marks)</a:t>
            </a:r>
          </a:p>
          <a:p>
            <a:r>
              <a:rPr lang="en-US" sz="1600" dirty="0" smtClean="0"/>
              <a:t>Use </a:t>
            </a:r>
            <a:r>
              <a:rPr lang="en-US" sz="1600" dirty="0"/>
              <a:t>the information in the table to calculate the heart rate in beats per minute</a:t>
            </a:r>
            <a:r>
              <a:rPr lang="en-US" sz="1600" dirty="0" smtClean="0"/>
              <a:t>.</a:t>
            </a:r>
          </a:p>
          <a:p>
            <a:endParaRPr lang="en-US" sz="1600" dirty="0"/>
          </a:p>
          <a:p>
            <a:endParaRPr lang="en-US" sz="1600" dirty="0" smtClean="0"/>
          </a:p>
          <a:p>
            <a:endParaRPr lang="en-US" sz="1600" dirty="0" smtClean="0"/>
          </a:p>
          <a:p>
            <a:endParaRPr lang="en-US" sz="1600" dirty="0"/>
          </a:p>
          <a:p>
            <a:endParaRPr lang="en-US" sz="1600" dirty="0" smtClean="0"/>
          </a:p>
          <a:p>
            <a:endParaRPr lang="en-US" sz="1600" dirty="0"/>
          </a:p>
          <a:p>
            <a:r>
              <a:rPr lang="en-GB" sz="1600" dirty="0"/>
              <a:t>Answer .............................. beats per minute</a:t>
            </a:r>
          </a:p>
          <a:p>
            <a:pPr algn="r"/>
            <a:r>
              <a:rPr lang="en-GB" sz="1600" dirty="0"/>
              <a:t>(1 mark)</a:t>
            </a:r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855" y="2061064"/>
            <a:ext cx="2932065" cy="194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79512" y="188640"/>
            <a:ext cx="8784976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latin typeface="Arial" pitchFamily="34" charset="0"/>
                <a:cs typeface="Arial" pitchFamily="34" charset="0"/>
              </a:rPr>
              <a:t>Module 3: Section 2: Transport in Animals</a:t>
            </a:r>
            <a:endParaRPr lang="en-GB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91966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79512" y="755412"/>
            <a:ext cx="8784976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latin typeface="Arial" pitchFamily="34" charset="0"/>
                <a:cs typeface="Arial" pitchFamily="34" charset="0"/>
              </a:rPr>
              <a:t>Exam questions</a:t>
            </a:r>
            <a:endParaRPr lang="en-GB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51793" y="1340768"/>
            <a:ext cx="4420207" cy="526297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GB" sz="1400" dirty="0" smtClean="0"/>
              <a:t>The diagram shows some of the large blood vessels in a mammal.</a:t>
            </a:r>
          </a:p>
          <a:p>
            <a:endParaRPr lang="en-GB" sz="1400" dirty="0"/>
          </a:p>
          <a:p>
            <a:endParaRPr lang="en-GB" sz="1400" dirty="0" smtClean="0"/>
          </a:p>
          <a:p>
            <a:endParaRPr lang="en-GB" sz="1400" dirty="0" smtClean="0"/>
          </a:p>
          <a:p>
            <a:endParaRPr lang="en-GB" sz="1400" dirty="0"/>
          </a:p>
          <a:p>
            <a:endParaRPr lang="en-GB" sz="1400" dirty="0" smtClean="0"/>
          </a:p>
          <a:p>
            <a:endParaRPr lang="en-GB" sz="1400" dirty="0"/>
          </a:p>
          <a:p>
            <a:endParaRPr lang="en-GB" sz="1400" dirty="0" smtClean="0"/>
          </a:p>
          <a:p>
            <a:endParaRPr lang="en-GB" sz="1400" dirty="0"/>
          </a:p>
          <a:p>
            <a:endParaRPr lang="en-GB" sz="1400" dirty="0" smtClean="0"/>
          </a:p>
          <a:p>
            <a:endParaRPr lang="en-GB" sz="1400" dirty="0"/>
          </a:p>
          <a:p>
            <a:endParaRPr lang="en-GB" sz="1400" dirty="0" smtClean="0"/>
          </a:p>
          <a:p>
            <a:r>
              <a:rPr lang="en-GB" sz="1400" dirty="0" smtClean="0"/>
              <a:t>Add arrows to the diagram to show the direction of blood flow in each of the blood vessels A-E</a:t>
            </a:r>
          </a:p>
          <a:p>
            <a:pPr algn="r"/>
            <a:r>
              <a:rPr lang="en-GB" sz="1400" dirty="0" smtClean="0"/>
              <a:t>(1 mark)</a:t>
            </a:r>
          </a:p>
          <a:p>
            <a:r>
              <a:rPr lang="en-GB" sz="1400" dirty="0" smtClean="0"/>
              <a:t>Which of blood vessels A to E is the hepatic portal vein?</a:t>
            </a:r>
          </a:p>
          <a:p>
            <a:endParaRPr lang="en-GB" sz="1400" dirty="0"/>
          </a:p>
          <a:p>
            <a:pPr algn="r"/>
            <a:r>
              <a:rPr lang="en-GB" sz="1400" dirty="0" smtClean="0"/>
              <a:t>(1 mark)</a:t>
            </a:r>
          </a:p>
          <a:p>
            <a:r>
              <a:rPr lang="en-GB" sz="1400" dirty="0" smtClean="0"/>
              <a:t>Which of blood vessels A to E contains blood at low pressure?</a:t>
            </a:r>
          </a:p>
          <a:p>
            <a:endParaRPr lang="en-GB" sz="1400" dirty="0"/>
          </a:p>
          <a:p>
            <a:pPr algn="r"/>
            <a:r>
              <a:rPr lang="en-GB" sz="1400" dirty="0" smtClean="0"/>
              <a:t>(1 mark)</a:t>
            </a:r>
            <a:endParaRPr lang="en-GB" sz="1400" dirty="0"/>
          </a:p>
        </p:txBody>
      </p:sp>
      <p:sp>
        <p:nvSpPr>
          <p:cNvPr id="3" name="Rectangle 2"/>
          <p:cNvSpPr/>
          <p:nvPr/>
        </p:nvSpPr>
        <p:spPr>
          <a:xfrm>
            <a:off x="4716016" y="1340768"/>
            <a:ext cx="4248472" cy="526297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GB" sz="1400" dirty="0" smtClean="0"/>
              <a:t>Complete the table to show two differences between the structure of vessel C and E</a:t>
            </a:r>
          </a:p>
          <a:p>
            <a:endParaRPr lang="en-GB" sz="1400" dirty="0"/>
          </a:p>
          <a:p>
            <a:endParaRPr lang="en-GB" sz="1400" dirty="0" smtClean="0"/>
          </a:p>
          <a:p>
            <a:endParaRPr lang="en-GB" sz="1400" dirty="0" smtClean="0"/>
          </a:p>
          <a:p>
            <a:endParaRPr lang="en-GB" sz="1400" dirty="0"/>
          </a:p>
          <a:p>
            <a:endParaRPr lang="en-GB" sz="1400" dirty="0" smtClean="0"/>
          </a:p>
          <a:p>
            <a:endParaRPr lang="en-GB" sz="1400" dirty="0"/>
          </a:p>
          <a:p>
            <a:endParaRPr lang="en-GB" sz="1400" dirty="0" smtClean="0"/>
          </a:p>
          <a:p>
            <a:pPr algn="r"/>
            <a:r>
              <a:rPr lang="en-GB" sz="1400" dirty="0" smtClean="0"/>
              <a:t>(2 marks)</a:t>
            </a:r>
          </a:p>
          <a:p>
            <a:r>
              <a:rPr lang="en-GB" sz="1400" dirty="0" smtClean="0"/>
              <a:t>Blood vessel B contains smooth muscle in its walls. Explain how this muscle may reduce the blood flow to the small intestine</a:t>
            </a:r>
          </a:p>
          <a:p>
            <a:endParaRPr lang="en-GB" sz="1400" dirty="0"/>
          </a:p>
          <a:p>
            <a:endParaRPr lang="en-GB" sz="1400" dirty="0" smtClean="0"/>
          </a:p>
          <a:p>
            <a:endParaRPr lang="en-GB" sz="1400" dirty="0"/>
          </a:p>
          <a:p>
            <a:pPr algn="r"/>
            <a:r>
              <a:rPr lang="en-GB" sz="1400" dirty="0" smtClean="0"/>
              <a:t>(2 marks)</a:t>
            </a:r>
          </a:p>
          <a:p>
            <a:r>
              <a:rPr lang="en-GB" sz="1400" dirty="0" smtClean="0"/>
              <a:t>Elastic tissue in the wall of blood vessel A helps to even out the pressure of blood through this vessel. Explain how.</a:t>
            </a:r>
          </a:p>
          <a:p>
            <a:endParaRPr lang="en-GB" sz="1400" dirty="0"/>
          </a:p>
          <a:p>
            <a:endParaRPr lang="en-GB" sz="1400" dirty="0" smtClean="0"/>
          </a:p>
          <a:p>
            <a:endParaRPr lang="en-GB" sz="1400" dirty="0"/>
          </a:p>
          <a:p>
            <a:pPr algn="r"/>
            <a:r>
              <a:rPr lang="en-GB" sz="1400" dirty="0" smtClean="0"/>
              <a:t>(2 marks)</a:t>
            </a:r>
            <a:endParaRPr lang="en-GB" sz="1400" dirty="0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885950"/>
            <a:ext cx="3960440" cy="1428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844824"/>
            <a:ext cx="2808264" cy="2263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79512" y="188640"/>
            <a:ext cx="8784976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latin typeface="Arial" pitchFamily="34" charset="0"/>
                <a:cs typeface="Arial" pitchFamily="34" charset="0"/>
              </a:rPr>
              <a:t>Module 3: Section 2: Transport in Animals</a:t>
            </a:r>
            <a:endParaRPr lang="en-GB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17305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9512" y="650010"/>
            <a:ext cx="5436000" cy="10156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1200" dirty="0" smtClean="0"/>
              <a:t>3.1.3 Transport in Plants</a:t>
            </a:r>
          </a:p>
          <a:p>
            <a:r>
              <a:rPr lang="en-GB" sz="1200" dirty="0" smtClean="0"/>
              <a:t>Be able to label the tissues found in a leaf, stem and root</a:t>
            </a:r>
          </a:p>
          <a:p>
            <a:r>
              <a:rPr lang="en-GB" sz="1200" dirty="0" smtClean="0"/>
              <a:t>Know the features of a plan diagram</a:t>
            </a:r>
          </a:p>
          <a:p>
            <a:r>
              <a:rPr lang="en-GB" sz="1200" dirty="0" smtClean="0"/>
              <a:t>Know the structure and  functions of different vascular tissues; xylem vessels; sieve tube elements and companion cells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796136" y="676520"/>
            <a:ext cx="3168352" cy="11014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noAutofit/>
          </a:bodyPr>
          <a:lstStyle/>
          <a:p>
            <a:r>
              <a:rPr lang="en-GB" sz="1200" dirty="0" smtClean="0"/>
              <a:t>Key words: xylem vessels; sieve tube elements; companion cells; epidermis; endodermis; cambium; vascular bundle; endodermis; cortex; pith; root hair; palisade mesophyll; spongy mesophyll; lower and upper epidermis;</a:t>
            </a:r>
          </a:p>
          <a:p>
            <a:endParaRPr lang="en-GB" sz="1200" dirty="0"/>
          </a:p>
        </p:txBody>
      </p:sp>
      <p:sp>
        <p:nvSpPr>
          <p:cNvPr id="2" name="TextBox 1"/>
          <p:cNvSpPr txBox="1"/>
          <p:nvPr/>
        </p:nvSpPr>
        <p:spPr>
          <a:xfrm>
            <a:off x="232322" y="1778000"/>
            <a:ext cx="5436000" cy="4839344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noAutofit/>
          </a:bodyPr>
          <a:lstStyle/>
          <a:p>
            <a:r>
              <a:rPr lang="en-GB" sz="1200" dirty="0" smtClean="0"/>
              <a:t>Below are diagrams of a transverse section of a root and a stem.  They are plan diagrams. Label them appropriately and annotate them with the following labels:</a:t>
            </a:r>
          </a:p>
          <a:p>
            <a:r>
              <a:rPr lang="en-GB" sz="1200" dirty="0"/>
              <a:t>e</a:t>
            </a:r>
            <a:r>
              <a:rPr lang="en-GB" sz="1200" dirty="0" smtClean="0"/>
              <a:t>pidermis / cortex / pith / endodermis / xylem / phloem / vascular bundle / cambium</a:t>
            </a:r>
          </a:p>
          <a:p>
            <a:endParaRPr lang="en-GB" sz="1200" dirty="0"/>
          </a:p>
          <a:p>
            <a:endParaRPr lang="en-GB" sz="1200" dirty="0" smtClean="0"/>
          </a:p>
          <a:p>
            <a:endParaRPr lang="en-GB" sz="1200" dirty="0"/>
          </a:p>
          <a:p>
            <a:endParaRPr lang="en-GB" sz="1200" dirty="0" smtClean="0"/>
          </a:p>
          <a:p>
            <a:endParaRPr lang="en-GB" sz="1200" dirty="0"/>
          </a:p>
          <a:p>
            <a:endParaRPr lang="en-GB" sz="1200" dirty="0" smtClean="0"/>
          </a:p>
          <a:p>
            <a:endParaRPr lang="en-GB" sz="1200" dirty="0"/>
          </a:p>
          <a:p>
            <a:endParaRPr lang="en-GB" sz="1200" dirty="0" smtClean="0"/>
          </a:p>
          <a:p>
            <a:endParaRPr lang="en-GB" sz="1200" dirty="0"/>
          </a:p>
          <a:p>
            <a:r>
              <a:rPr lang="en-GB" sz="1200" dirty="0" smtClean="0"/>
              <a:t>What are the features of a plan diagram?</a:t>
            </a:r>
          </a:p>
          <a:p>
            <a:endParaRPr lang="en-GB" sz="1200" dirty="0"/>
          </a:p>
          <a:p>
            <a:r>
              <a:rPr lang="en-GB" sz="1200" dirty="0" smtClean="0"/>
              <a:t>Draw and label a plan diagram to show the transverse section of a dicotyledonous leaf:</a:t>
            </a:r>
            <a:endParaRPr lang="en-GB" sz="1200" dirty="0"/>
          </a:p>
        </p:txBody>
      </p:sp>
      <p:sp>
        <p:nvSpPr>
          <p:cNvPr id="7" name="TextBox 6"/>
          <p:cNvSpPr txBox="1"/>
          <p:nvPr/>
        </p:nvSpPr>
        <p:spPr>
          <a:xfrm>
            <a:off x="5796136" y="1901989"/>
            <a:ext cx="3168352" cy="472894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noAutofit/>
          </a:bodyPr>
          <a:lstStyle/>
          <a:p>
            <a:r>
              <a:rPr lang="en-GB" sz="1200" b="1" dirty="0" smtClean="0"/>
              <a:t>Xylem Vessel</a:t>
            </a:r>
          </a:p>
          <a:p>
            <a:r>
              <a:rPr lang="en-GB" sz="1200" dirty="0" smtClean="0"/>
              <a:t>Label and annotate to show</a:t>
            </a:r>
          </a:p>
          <a:p>
            <a:r>
              <a:rPr lang="en-GB" sz="1200" dirty="0" smtClean="0"/>
              <a:t>the features and how this </a:t>
            </a:r>
          </a:p>
          <a:p>
            <a:r>
              <a:rPr lang="en-GB" sz="1200" dirty="0"/>
              <a:t>a</a:t>
            </a:r>
            <a:r>
              <a:rPr lang="en-GB" sz="1200" dirty="0" smtClean="0"/>
              <a:t>dapts it to its function. </a:t>
            </a:r>
          </a:p>
          <a:p>
            <a:endParaRPr lang="en-GB" sz="1200" dirty="0"/>
          </a:p>
          <a:p>
            <a:endParaRPr lang="en-GB" sz="1200" dirty="0" smtClean="0"/>
          </a:p>
          <a:p>
            <a:endParaRPr lang="en-GB" sz="1200" dirty="0"/>
          </a:p>
          <a:p>
            <a:endParaRPr lang="en-GB" sz="1200" dirty="0" smtClean="0"/>
          </a:p>
          <a:p>
            <a:endParaRPr lang="en-GB" sz="1200" dirty="0"/>
          </a:p>
          <a:p>
            <a:endParaRPr lang="en-GB" sz="1200" dirty="0" smtClean="0"/>
          </a:p>
          <a:p>
            <a:endParaRPr lang="en-GB" sz="1200" dirty="0"/>
          </a:p>
          <a:p>
            <a:endParaRPr lang="en-GB" sz="1200" b="1" dirty="0" smtClean="0"/>
          </a:p>
          <a:p>
            <a:r>
              <a:rPr lang="en-GB" sz="1200" b="1" dirty="0" smtClean="0"/>
              <a:t>Sieve Tube Elements</a:t>
            </a:r>
          </a:p>
          <a:p>
            <a:r>
              <a:rPr lang="en-GB" sz="1200" b="1" dirty="0" smtClean="0"/>
              <a:t>&amp; Companion Cells</a:t>
            </a:r>
          </a:p>
          <a:p>
            <a:r>
              <a:rPr lang="en-GB" sz="1200" dirty="0" smtClean="0"/>
              <a:t>Label </a:t>
            </a:r>
            <a:r>
              <a:rPr lang="en-GB" sz="1200" dirty="0"/>
              <a:t>and annotate to show</a:t>
            </a:r>
          </a:p>
          <a:p>
            <a:r>
              <a:rPr lang="en-GB" sz="1200" dirty="0"/>
              <a:t>the features and how this </a:t>
            </a:r>
          </a:p>
          <a:p>
            <a:r>
              <a:rPr lang="en-GB" sz="1200" dirty="0"/>
              <a:t>adapts it to its function. </a:t>
            </a:r>
          </a:p>
          <a:p>
            <a:endParaRPr lang="en-GB" sz="1200" dirty="0"/>
          </a:p>
        </p:txBody>
      </p:sp>
      <p:sp>
        <p:nvSpPr>
          <p:cNvPr id="9" name="TextBox 8"/>
          <p:cNvSpPr txBox="1"/>
          <p:nvPr/>
        </p:nvSpPr>
        <p:spPr>
          <a:xfrm>
            <a:off x="179512" y="188640"/>
            <a:ext cx="8784976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latin typeface="Arial" pitchFamily="34" charset="0"/>
                <a:cs typeface="Arial" pitchFamily="34" charset="0"/>
              </a:rPr>
              <a:t>Module 3: Section 3: Transport in Plants</a:t>
            </a:r>
            <a:endParaRPr lang="en-GB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 descr="Screen Shot 2016-04-26 at 12.35.47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426" y="2556493"/>
            <a:ext cx="4262008" cy="1704803"/>
          </a:xfrm>
          <a:prstGeom prst="rect">
            <a:avLst/>
          </a:prstGeom>
        </p:spPr>
      </p:pic>
      <p:pic>
        <p:nvPicPr>
          <p:cNvPr id="4" name="Picture 3" descr="Screen Shot 2016-04-26 at 12.58.25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2322" y="1901989"/>
            <a:ext cx="901763" cy="2273458"/>
          </a:xfrm>
          <a:prstGeom prst="rect">
            <a:avLst/>
          </a:prstGeom>
        </p:spPr>
      </p:pic>
      <p:pic>
        <p:nvPicPr>
          <p:cNvPr id="6" name="Picture 5" descr="Screen Shot 2016-04-26 at 12.58.45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2322" y="4339167"/>
            <a:ext cx="1005846" cy="1979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4193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9512" y="678687"/>
            <a:ext cx="5436000" cy="106952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1550" dirty="0" smtClean="0"/>
              <a:t>3.1 Gas exchange in single-celled organisms and insects:</a:t>
            </a:r>
          </a:p>
          <a:p>
            <a:r>
              <a:rPr lang="en-GB" sz="1200" dirty="0" smtClean="0"/>
              <a:t>How do single celled organisms exchange gases?</a:t>
            </a:r>
          </a:p>
          <a:p>
            <a:r>
              <a:rPr lang="en-GB" sz="1200" dirty="0" smtClean="0"/>
              <a:t>Why do some organisms need a specialised gas exchange system?</a:t>
            </a:r>
          </a:p>
          <a:p>
            <a:r>
              <a:rPr lang="en-GB" sz="1200" dirty="0" smtClean="0"/>
              <a:t>What are the features of an efficient gas exchange system?</a:t>
            </a:r>
          </a:p>
          <a:p>
            <a:r>
              <a:rPr lang="en-GB" sz="1200" dirty="0" smtClean="0"/>
              <a:t>How do insects carry out gas exchange?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796136" y="678687"/>
            <a:ext cx="3168352" cy="106952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noAutofit/>
          </a:bodyPr>
          <a:lstStyle/>
          <a:p>
            <a:r>
              <a:rPr lang="en-GB" sz="1600" dirty="0" smtClean="0"/>
              <a:t>Key words:</a:t>
            </a:r>
            <a:endParaRPr lang="en-GB" sz="1400" dirty="0" smtClean="0"/>
          </a:p>
          <a:p>
            <a:r>
              <a:rPr lang="en-GB" sz="1200" dirty="0" smtClean="0"/>
              <a:t>Surface area : Volume ratio; spiracles; diffusion distance; trachea; thoracic movement; abdominal movement; tracheal fluid;  tracheoles;</a:t>
            </a:r>
            <a:endParaRPr lang="en-GB" sz="1200" dirty="0"/>
          </a:p>
        </p:txBody>
      </p:sp>
      <p:sp>
        <p:nvSpPr>
          <p:cNvPr id="2" name="Rectangle 1"/>
          <p:cNvSpPr/>
          <p:nvPr/>
        </p:nvSpPr>
        <p:spPr>
          <a:xfrm>
            <a:off x="179512" y="1905000"/>
            <a:ext cx="4392488" cy="238809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noAutofit/>
          </a:bodyPr>
          <a:lstStyle/>
          <a:p>
            <a:endParaRPr lang="en-GB" sz="1200" dirty="0"/>
          </a:p>
          <a:p>
            <a:endParaRPr lang="en-GB" sz="1200" dirty="0" smtClean="0"/>
          </a:p>
          <a:p>
            <a:endParaRPr lang="en-GB" sz="1200" dirty="0"/>
          </a:p>
          <a:p>
            <a:endParaRPr lang="en-GB" sz="1200" dirty="0" smtClean="0"/>
          </a:p>
          <a:p>
            <a:endParaRPr lang="en-GB" sz="1200" dirty="0"/>
          </a:p>
          <a:p>
            <a:endParaRPr lang="en-GB" sz="1200" dirty="0" smtClean="0"/>
          </a:p>
          <a:p>
            <a:endParaRPr lang="en-GB" sz="1200" dirty="0"/>
          </a:p>
          <a:p>
            <a:endParaRPr lang="en-GB" sz="1200" dirty="0" smtClean="0"/>
          </a:p>
          <a:p>
            <a:r>
              <a:rPr lang="en-GB" sz="1200" dirty="0" smtClean="0"/>
              <a:t>How does gas exchange take place in this single celled organism?</a:t>
            </a:r>
          </a:p>
          <a:p>
            <a:endParaRPr lang="en-GB" sz="1200" dirty="0"/>
          </a:p>
          <a:p>
            <a:r>
              <a:rPr lang="en-GB" sz="1200" dirty="0" smtClean="0"/>
              <a:t>Why can this organism rely on this form of gas exchange?</a:t>
            </a:r>
            <a:endParaRPr lang="en-GB" sz="1200" dirty="0"/>
          </a:p>
        </p:txBody>
      </p:sp>
      <p:sp>
        <p:nvSpPr>
          <p:cNvPr id="6" name="Rectangle 5"/>
          <p:cNvSpPr/>
          <p:nvPr/>
        </p:nvSpPr>
        <p:spPr>
          <a:xfrm>
            <a:off x="4716016" y="1905000"/>
            <a:ext cx="4248472" cy="47643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noAutofit/>
          </a:bodyPr>
          <a:lstStyle/>
          <a:p>
            <a:r>
              <a:rPr lang="en-GB" sz="1200" dirty="0" smtClean="0"/>
              <a:t>Label the insect gas exchange system below:</a:t>
            </a:r>
          </a:p>
          <a:p>
            <a:endParaRPr lang="en-GB" sz="1200" dirty="0"/>
          </a:p>
          <a:p>
            <a:r>
              <a:rPr lang="en-GB" sz="1200" dirty="0" smtClean="0"/>
              <a:t>How do they prevent</a:t>
            </a:r>
          </a:p>
          <a:p>
            <a:r>
              <a:rPr lang="en-GB" sz="1200" dirty="0"/>
              <a:t>w</a:t>
            </a:r>
            <a:r>
              <a:rPr lang="en-GB" sz="1200" dirty="0" smtClean="0"/>
              <a:t>ater loss?</a:t>
            </a:r>
          </a:p>
          <a:p>
            <a:endParaRPr lang="en-GB" sz="1200" dirty="0"/>
          </a:p>
          <a:p>
            <a:endParaRPr lang="en-GB" sz="1200" dirty="0" smtClean="0"/>
          </a:p>
          <a:p>
            <a:r>
              <a:rPr lang="en-GB" sz="1200" dirty="0" smtClean="0"/>
              <a:t>Do their gases </a:t>
            </a:r>
          </a:p>
          <a:p>
            <a:r>
              <a:rPr lang="en-GB" sz="1200" dirty="0"/>
              <a:t>d</a:t>
            </a:r>
            <a:r>
              <a:rPr lang="en-GB" sz="1200" dirty="0" smtClean="0"/>
              <a:t>iffuse into the</a:t>
            </a:r>
          </a:p>
          <a:p>
            <a:r>
              <a:rPr lang="en-GB" sz="1200" dirty="0"/>
              <a:t>b</a:t>
            </a:r>
            <a:r>
              <a:rPr lang="en-GB" sz="1200" dirty="0" smtClean="0"/>
              <a:t>loodstream?</a:t>
            </a:r>
          </a:p>
          <a:p>
            <a:endParaRPr lang="en-GB" sz="1200" dirty="0"/>
          </a:p>
          <a:p>
            <a:r>
              <a:rPr lang="en-GB" sz="1200" dirty="0" smtClean="0"/>
              <a:t>How can gas exchange </a:t>
            </a:r>
          </a:p>
          <a:p>
            <a:r>
              <a:rPr lang="en-GB" sz="1200" dirty="0"/>
              <a:t>b</a:t>
            </a:r>
            <a:r>
              <a:rPr lang="en-GB" sz="1200" dirty="0" smtClean="0"/>
              <a:t>e increased?</a:t>
            </a:r>
          </a:p>
          <a:p>
            <a:r>
              <a:rPr lang="en-GB" sz="1200" dirty="0" smtClean="0"/>
              <a:t>					</a:t>
            </a:r>
          </a:p>
          <a:p>
            <a:r>
              <a:rPr lang="en-GB" sz="1200" dirty="0"/>
              <a:t>	</a:t>
            </a:r>
            <a:r>
              <a:rPr lang="en-GB" sz="1200" dirty="0" smtClean="0"/>
              <a:t>				Label the abdomen and 					thorax.</a:t>
            </a:r>
            <a:endParaRPr lang="en-GB" sz="1200" dirty="0"/>
          </a:p>
          <a:p>
            <a:endParaRPr lang="en-GB" sz="1200" dirty="0" smtClean="0"/>
          </a:p>
          <a:p>
            <a:endParaRPr lang="en-GB" sz="1200" dirty="0"/>
          </a:p>
          <a:p>
            <a:endParaRPr lang="en-GB" sz="1200" dirty="0" smtClean="0"/>
          </a:p>
          <a:p>
            <a:endParaRPr lang="en-GB" sz="1200" dirty="0"/>
          </a:p>
          <a:p>
            <a:endParaRPr lang="en-GB" sz="1200" dirty="0" smtClean="0"/>
          </a:p>
          <a:p>
            <a:endParaRPr lang="en-GB" sz="1200" dirty="0"/>
          </a:p>
          <a:p>
            <a:r>
              <a:rPr lang="en-GB" sz="1200" dirty="0" smtClean="0"/>
              <a:t>Explain how an insect carries out ventilation using the graphs:</a:t>
            </a:r>
            <a:endParaRPr lang="en-GB" sz="1200" dirty="0"/>
          </a:p>
          <a:p>
            <a:endParaRPr lang="en-GB" sz="1200" dirty="0" smtClean="0"/>
          </a:p>
          <a:p>
            <a:endParaRPr lang="en-GB" sz="1200" dirty="0"/>
          </a:p>
          <a:p>
            <a:endParaRPr lang="en-GB" sz="1200" dirty="0" smtClean="0"/>
          </a:p>
          <a:p>
            <a:endParaRPr lang="en-GB" sz="1200" dirty="0"/>
          </a:p>
          <a:p>
            <a:endParaRPr lang="en-GB" sz="1200" dirty="0" smtClean="0"/>
          </a:p>
          <a:p>
            <a:endParaRPr lang="en-GB" sz="1200" dirty="0"/>
          </a:p>
          <a:p>
            <a:endParaRPr lang="en-GB" sz="1200" dirty="0" smtClean="0"/>
          </a:p>
          <a:p>
            <a:endParaRPr lang="en-GB" sz="1200" dirty="0"/>
          </a:p>
        </p:txBody>
      </p:sp>
      <p:sp>
        <p:nvSpPr>
          <p:cNvPr id="7" name="Rectangle 6"/>
          <p:cNvSpPr/>
          <p:nvPr/>
        </p:nvSpPr>
        <p:spPr>
          <a:xfrm>
            <a:off x="179512" y="4392083"/>
            <a:ext cx="4392488" cy="227727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noAutofit/>
          </a:bodyPr>
          <a:lstStyle/>
          <a:p>
            <a:r>
              <a:rPr lang="en-GB" sz="1200" dirty="0" smtClean="0"/>
              <a:t>Larger organisms will need a specialised. gas exchange surface.</a:t>
            </a:r>
          </a:p>
          <a:p>
            <a:r>
              <a:rPr lang="en-GB" sz="1200" dirty="0" smtClean="0"/>
              <a:t>They do this by doing 3 things:  Annotate diagrams.</a:t>
            </a:r>
          </a:p>
          <a:p>
            <a:r>
              <a:rPr lang="en-GB" sz="1200" dirty="0" smtClean="0"/>
              <a:t>1. </a:t>
            </a:r>
          </a:p>
          <a:p>
            <a:endParaRPr lang="en-GB" sz="1200" dirty="0"/>
          </a:p>
          <a:p>
            <a:endParaRPr lang="en-GB" sz="1200" dirty="0" smtClean="0"/>
          </a:p>
          <a:p>
            <a:r>
              <a:rPr lang="en-GB" sz="1200" dirty="0" smtClean="0"/>
              <a:t>2.				and an efficient ventilation 				                          mechanism.</a:t>
            </a:r>
          </a:p>
          <a:p>
            <a:endParaRPr lang="en-GB" sz="1200" dirty="0"/>
          </a:p>
          <a:p>
            <a:endParaRPr lang="en-GB" sz="1200" dirty="0" smtClean="0"/>
          </a:p>
          <a:p>
            <a:endParaRPr lang="en-GB" sz="1200" dirty="0"/>
          </a:p>
          <a:p>
            <a:r>
              <a:rPr lang="en-GB" sz="1200" dirty="0" smtClean="0"/>
              <a:t>3 Thin gas exchange surface – give 2 examples:</a:t>
            </a:r>
            <a:endParaRPr lang="en-GB" sz="1200" dirty="0"/>
          </a:p>
        </p:txBody>
      </p:sp>
      <p:sp>
        <p:nvSpPr>
          <p:cNvPr id="9" name="TextBox 8"/>
          <p:cNvSpPr txBox="1"/>
          <p:nvPr/>
        </p:nvSpPr>
        <p:spPr>
          <a:xfrm>
            <a:off x="179512" y="188640"/>
            <a:ext cx="8784976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latin typeface="Arial" pitchFamily="34" charset="0"/>
                <a:cs typeface="Arial" pitchFamily="34" charset="0"/>
              </a:rPr>
              <a:t>Module 3: Section 1: Exchange Surfaces</a:t>
            </a:r>
            <a:endParaRPr lang="en-GB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00"/>
                    </a14:imgEffect>
                    <a14:imgEffect>
                      <a14:brightnessContrast contrast="-48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3695" y="4836224"/>
            <a:ext cx="1246894" cy="579309"/>
          </a:xfrm>
          <a:prstGeom prst="rect">
            <a:avLst/>
          </a:prstGeom>
        </p:spPr>
      </p:pic>
      <p:pic>
        <p:nvPicPr>
          <p:cNvPr id="10" name="Picture 9" descr="http://www.enchantedlearning.com/agifs/Amoeba_bw.GIF"/>
          <p:cNvPicPr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100000"/>
                    </a14:imgEffect>
                    <a14:imgEffect>
                      <a14:brightnessContrast contrast="-2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611" y="2000250"/>
            <a:ext cx="2695306" cy="1259417"/>
          </a:xfrm>
          <a:prstGeom prst="rect">
            <a:avLst/>
          </a:prstGeom>
          <a:noFill/>
          <a:extLst/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grayscl/>
          </a:blip>
          <a:stretch>
            <a:fillRect/>
          </a:stretch>
        </p:blipFill>
        <p:spPr>
          <a:xfrm>
            <a:off x="733696" y="5415534"/>
            <a:ext cx="700256" cy="669524"/>
          </a:xfrm>
          <a:prstGeom prst="rect">
            <a:avLst/>
          </a:prstGeom>
        </p:spPr>
      </p:pic>
      <p:pic>
        <p:nvPicPr>
          <p:cNvPr id="12" name="Picture 11" descr="Screen Shot 2016-04-25 at 07.15.36.png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9470" y="2301550"/>
            <a:ext cx="1739597" cy="1916233"/>
          </a:xfrm>
          <a:prstGeom prst="rect">
            <a:avLst/>
          </a:prstGeom>
        </p:spPr>
      </p:pic>
      <p:pic>
        <p:nvPicPr>
          <p:cNvPr id="13" name="Picture 12" descr="Screen Shot 2016-04-25 at 07.25.29.png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100000"/>
                    </a14:imgEffect>
                    <a14:imgEffect>
                      <a14:brightnessContrast contrast="-6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0719" y="4217783"/>
            <a:ext cx="2194281" cy="1479153"/>
          </a:xfrm>
          <a:prstGeom prst="rect">
            <a:avLst/>
          </a:prstGeom>
        </p:spPr>
      </p:pic>
      <p:pic>
        <p:nvPicPr>
          <p:cNvPr id="14" name="Picture 13" descr="Screen Shot 2016-04-25 at 07.27.49.png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0" y="4621493"/>
            <a:ext cx="976301" cy="892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5457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9512" y="680037"/>
            <a:ext cx="5112568" cy="10156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1200" dirty="0" smtClean="0"/>
              <a:t>3.1.1 Movement of water through roots:</a:t>
            </a:r>
          </a:p>
          <a:p>
            <a:r>
              <a:rPr lang="en-GB" sz="1200" dirty="0" smtClean="0"/>
              <a:t>How is water taken up be the root hairs?</a:t>
            </a:r>
          </a:p>
          <a:p>
            <a:r>
              <a:rPr lang="en-GB" sz="1200" dirty="0" smtClean="0"/>
              <a:t>How does water pass through the cortex of a root?</a:t>
            </a:r>
          </a:p>
          <a:p>
            <a:r>
              <a:rPr lang="en-GB" sz="1200" dirty="0" smtClean="0"/>
              <a:t>What are the apoplastic and symplastic</a:t>
            </a:r>
            <a:r>
              <a:rPr lang="en-GB" sz="1200" dirty="0"/>
              <a:t> </a:t>
            </a:r>
            <a:r>
              <a:rPr lang="en-GB" sz="1200" dirty="0" smtClean="0"/>
              <a:t>pathways?</a:t>
            </a:r>
          </a:p>
          <a:p>
            <a:r>
              <a:rPr lang="en-GB" sz="1200" dirty="0" smtClean="0"/>
              <a:t>How is water passed through the endodermis into the xylem?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36096" y="680037"/>
            <a:ext cx="3528392" cy="120032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noAutofit/>
          </a:bodyPr>
          <a:lstStyle/>
          <a:p>
            <a:r>
              <a:rPr lang="en-GB" sz="1200" dirty="0" smtClean="0"/>
              <a:t>Key words:</a:t>
            </a:r>
          </a:p>
          <a:p>
            <a:r>
              <a:rPr lang="en-GB" sz="1200" dirty="0" smtClean="0"/>
              <a:t>root hairs; transpiration; water potential; cohesive; osmosis; diffusion; carrier proteins; Casparian strip; endodermal cell; xylem; root pressure; cell wall; cytoplasm; symplast; apoplast; cohesion; adhesion; root pressure;</a:t>
            </a:r>
            <a:endParaRPr lang="en-GB" sz="1200" dirty="0"/>
          </a:p>
        </p:txBody>
      </p:sp>
      <p:sp>
        <p:nvSpPr>
          <p:cNvPr id="7" name="TextBox 6"/>
          <p:cNvSpPr txBox="1"/>
          <p:nvPr/>
        </p:nvSpPr>
        <p:spPr>
          <a:xfrm>
            <a:off x="179512" y="2010833"/>
            <a:ext cx="8784976" cy="46375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noAutofit/>
          </a:bodyPr>
          <a:lstStyle/>
          <a:p>
            <a:pPr marL="171450" indent="-171450">
              <a:buFont typeface="Arial"/>
              <a:buChar char="•"/>
            </a:pPr>
            <a:r>
              <a:rPr lang="en-GB" sz="1200" dirty="0" smtClean="0"/>
              <a:t>Water will move into the root via the root hair cell.  It will then travel across the cortex via the apoplastic and symplastic pathways – clearly draw these and label them onto the diagram</a:t>
            </a:r>
            <a:r>
              <a:rPr lang="en-GB" sz="1600" dirty="0" smtClean="0"/>
              <a:t>.</a:t>
            </a:r>
          </a:p>
          <a:p>
            <a:pPr marL="171450" indent="-171450">
              <a:buFont typeface="Arial"/>
              <a:buChar char="•"/>
            </a:pPr>
            <a:endParaRPr lang="en-GB" sz="1200" dirty="0"/>
          </a:p>
          <a:p>
            <a:pPr marL="171450" indent="-171450">
              <a:buFont typeface="Arial"/>
              <a:buChar char="•"/>
            </a:pPr>
            <a:r>
              <a:rPr lang="en-GB" sz="1200" dirty="0" smtClean="0"/>
              <a:t>Is water moving by diffusion or osmosis in the </a:t>
            </a:r>
          </a:p>
          <a:p>
            <a:r>
              <a:rPr lang="en-GB" sz="1200" dirty="0" smtClean="0"/>
              <a:t>apoplast pathway, explain your answer:</a:t>
            </a:r>
          </a:p>
          <a:p>
            <a:endParaRPr lang="en-GB" sz="1200" dirty="0" smtClean="0"/>
          </a:p>
          <a:p>
            <a:endParaRPr lang="en-GB" sz="1200" dirty="0"/>
          </a:p>
          <a:p>
            <a:pPr marL="171450" indent="-171450">
              <a:buFont typeface="Arial"/>
              <a:buChar char="•"/>
            </a:pPr>
            <a:r>
              <a:rPr lang="en-GB" sz="1200" dirty="0" smtClean="0"/>
              <a:t>Label the structures Q and R.</a:t>
            </a:r>
          </a:p>
          <a:p>
            <a:pPr marL="171450" indent="-171450">
              <a:buFont typeface="Arial"/>
              <a:buChar char="•"/>
            </a:pPr>
            <a:endParaRPr lang="en-GB" sz="1200" dirty="0"/>
          </a:p>
          <a:p>
            <a:pPr marL="171450" indent="-171450">
              <a:buFont typeface="Arial"/>
              <a:buChar char="•"/>
            </a:pPr>
            <a:r>
              <a:rPr lang="en-GB" sz="1200" dirty="0" smtClean="0"/>
              <a:t>What process is being shown at T?</a:t>
            </a:r>
          </a:p>
          <a:p>
            <a:pPr marL="171450" indent="-171450">
              <a:buFont typeface="Arial"/>
              <a:buChar char="•"/>
            </a:pPr>
            <a:endParaRPr lang="en-GB" sz="1200" dirty="0"/>
          </a:p>
          <a:p>
            <a:pPr marL="171450" indent="-171450">
              <a:buFont typeface="Arial"/>
              <a:buChar char="•"/>
            </a:pPr>
            <a:r>
              <a:rPr lang="en-GB" sz="1200" dirty="0" smtClean="0"/>
              <a:t>What is the purpose of the Casparian strip?</a:t>
            </a:r>
          </a:p>
          <a:p>
            <a:pPr marL="171450" indent="-171450">
              <a:buFont typeface="Arial"/>
              <a:buChar char="•"/>
            </a:pPr>
            <a:endParaRPr lang="en-GB" sz="1200" dirty="0"/>
          </a:p>
          <a:p>
            <a:pPr marL="171450" indent="-171450">
              <a:buFont typeface="Arial"/>
              <a:buChar char="•"/>
            </a:pPr>
            <a:endParaRPr lang="en-GB" sz="1200" dirty="0" smtClean="0"/>
          </a:p>
          <a:p>
            <a:pPr marL="171450" indent="-171450">
              <a:buFont typeface="Arial"/>
              <a:buChar char="•"/>
            </a:pPr>
            <a:r>
              <a:rPr lang="en-GB" sz="1200" dirty="0" smtClean="0"/>
              <a:t>Endodermal cells actively pump ions into the xylem vessels, what will this do to the water potential inside the xylem vessels?</a:t>
            </a:r>
          </a:p>
          <a:p>
            <a:pPr marL="171450" indent="-171450">
              <a:buFont typeface="Arial"/>
              <a:buChar char="•"/>
            </a:pPr>
            <a:endParaRPr lang="en-GB" sz="1200" dirty="0" smtClean="0"/>
          </a:p>
          <a:p>
            <a:endParaRPr lang="en-GB" sz="1200" dirty="0"/>
          </a:p>
          <a:p>
            <a:pPr marL="171450" indent="-171450">
              <a:buFont typeface="Arial"/>
              <a:buChar char="•"/>
            </a:pPr>
            <a:r>
              <a:rPr lang="en-GB" sz="1200" dirty="0" smtClean="0"/>
              <a:t>What is root pressure?</a:t>
            </a:r>
          </a:p>
          <a:p>
            <a:pPr marL="171450" indent="-171450">
              <a:buFont typeface="Arial"/>
              <a:buChar char="•"/>
            </a:pPr>
            <a:endParaRPr lang="en-GB" sz="1200" dirty="0"/>
          </a:p>
          <a:p>
            <a:pPr marL="171450" indent="-171450">
              <a:buFont typeface="Arial"/>
              <a:buChar char="•"/>
            </a:pPr>
            <a:r>
              <a:rPr lang="en-GB" sz="1200" dirty="0" smtClean="0"/>
              <a:t>How could you prove that the generation of root pressure is an active process?</a:t>
            </a:r>
          </a:p>
          <a:p>
            <a:endParaRPr lang="en-GB" sz="1200" dirty="0"/>
          </a:p>
          <a:p>
            <a:endParaRPr lang="en-GB" sz="1200" dirty="0" smtClean="0"/>
          </a:p>
          <a:p>
            <a:endParaRPr lang="en-GB" sz="1200" dirty="0" smtClean="0"/>
          </a:p>
          <a:p>
            <a:endParaRPr lang="en-GB" sz="1200" dirty="0"/>
          </a:p>
          <a:p>
            <a:pPr marL="171450" indent="-171450">
              <a:buFont typeface="Arial"/>
              <a:buChar char="•"/>
            </a:pPr>
            <a:endParaRPr lang="en-GB" sz="1200" dirty="0" smtClean="0"/>
          </a:p>
        </p:txBody>
      </p:sp>
      <p:sp>
        <p:nvSpPr>
          <p:cNvPr id="10" name="TextBox 9"/>
          <p:cNvSpPr txBox="1"/>
          <p:nvPr/>
        </p:nvSpPr>
        <p:spPr>
          <a:xfrm>
            <a:off x="179512" y="188640"/>
            <a:ext cx="8784976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latin typeface="Arial" pitchFamily="34" charset="0"/>
                <a:cs typeface="Arial" pitchFamily="34" charset="0"/>
              </a:rPr>
              <a:t>Module 3: Section 3: Transport in Plants</a:t>
            </a:r>
            <a:endParaRPr lang="en-GB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1" descr="Screen Shot 2016-04-26 at 13.11.10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1917" y="2419765"/>
            <a:ext cx="5366154" cy="1894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63535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9512" y="690621"/>
            <a:ext cx="5436000" cy="830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1200" dirty="0" smtClean="0"/>
              <a:t>3.1.3 Movement of water up stems:</a:t>
            </a:r>
          </a:p>
          <a:p>
            <a:r>
              <a:rPr lang="en-GB" sz="1200" dirty="0" smtClean="0"/>
              <a:t>What is transpiration?</a:t>
            </a:r>
          </a:p>
          <a:p>
            <a:r>
              <a:rPr lang="en-GB" sz="1200" dirty="0" smtClean="0"/>
              <a:t>How does water move through the leaf?</a:t>
            </a:r>
          </a:p>
          <a:p>
            <a:r>
              <a:rPr lang="en-GB" sz="1200" dirty="0" smtClean="0"/>
              <a:t>How does water move up the xylem?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796136" y="690622"/>
            <a:ext cx="3168352" cy="6771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noAutofit/>
          </a:bodyPr>
          <a:lstStyle/>
          <a:p>
            <a:r>
              <a:rPr lang="en-GB" sz="1200" dirty="0" smtClean="0"/>
              <a:t>Key words:</a:t>
            </a:r>
          </a:p>
          <a:p>
            <a:r>
              <a:rPr lang="en-GB" sz="1200" dirty="0" smtClean="0"/>
              <a:t>Osmosis; cohesion-tension theory; transpiration; guard cells; stomatal pores; </a:t>
            </a:r>
            <a:endParaRPr lang="en-GB" sz="1200" dirty="0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4239" y="2175900"/>
            <a:ext cx="4877536" cy="38488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9512" y="1650045"/>
            <a:ext cx="8784976" cy="4922359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noAutofit/>
          </a:bodyPr>
          <a:lstStyle/>
          <a:p>
            <a:r>
              <a:rPr lang="en-GB" sz="1200" dirty="0" smtClean="0"/>
              <a:t>Annotate and label the diagram to show the process of transpiration.</a:t>
            </a:r>
          </a:p>
          <a:p>
            <a:r>
              <a:rPr lang="en-GB" sz="1200" dirty="0" smtClean="0"/>
              <a:t>Include the following: endodermic; casparian strip; cohesion; adhesion; column of water molecules; tension created by evaporation; symplast and apoplast pathways in the leaf and root; </a:t>
            </a:r>
          </a:p>
          <a:p>
            <a:endParaRPr lang="en-GB" sz="1200" dirty="0" smtClean="0"/>
          </a:p>
          <a:p>
            <a:r>
              <a:rPr lang="en-GB" sz="1200" dirty="0" smtClean="0"/>
              <a:t>										Define transpiration:</a:t>
            </a:r>
          </a:p>
          <a:p>
            <a:endParaRPr lang="en-GB" sz="1200" dirty="0"/>
          </a:p>
          <a:p>
            <a:endParaRPr lang="en-GB" sz="1200" dirty="0" smtClean="0"/>
          </a:p>
          <a:p>
            <a:r>
              <a:rPr lang="en-GB" sz="1200" dirty="0"/>
              <a:t>	</a:t>
            </a:r>
            <a:r>
              <a:rPr lang="en-GB" sz="1200" dirty="0" smtClean="0"/>
              <a:t>									What is meant by the transpiration stream?</a:t>
            </a:r>
          </a:p>
          <a:p>
            <a:endParaRPr lang="en-GB" sz="1200" dirty="0"/>
          </a:p>
          <a:p>
            <a:endParaRPr lang="en-GB" sz="1200" dirty="0" smtClean="0"/>
          </a:p>
          <a:p>
            <a:r>
              <a:rPr lang="en-GB" sz="1200" dirty="0"/>
              <a:t>	</a:t>
            </a:r>
            <a:r>
              <a:rPr lang="en-GB" sz="1200" dirty="0" smtClean="0"/>
              <a:t>									What is a simpler word for tension?</a:t>
            </a:r>
          </a:p>
          <a:p>
            <a:endParaRPr lang="en-GB" sz="1200" dirty="0"/>
          </a:p>
          <a:p>
            <a:endParaRPr lang="en-GB" sz="1200" dirty="0" smtClean="0"/>
          </a:p>
          <a:p>
            <a:r>
              <a:rPr lang="en-GB" sz="1200" dirty="0"/>
              <a:t>	</a:t>
            </a:r>
            <a:r>
              <a:rPr lang="en-GB" sz="1200" dirty="0" smtClean="0"/>
              <a:t>									Why is transpiration inevitable?</a:t>
            </a:r>
          </a:p>
          <a:p>
            <a:endParaRPr lang="en-GB" sz="1200" dirty="0"/>
          </a:p>
          <a:p>
            <a:endParaRPr lang="en-GB" sz="1200" dirty="0" smtClean="0"/>
          </a:p>
          <a:p>
            <a:endParaRPr lang="en-GB" sz="1200" dirty="0"/>
          </a:p>
          <a:p>
            <a:endParaRPr lang="en-GB" sz="1200" dirty="0" smtClean="0"/>
          </a:p>
          <a:p>
            <a:endParaRPr lang="en-GB" sz="1200" dirty="0"/>
          </a:p>
          <a:p>
            <a:endParaRPr lang="en-GB" sz="1200" dirty="0" smtClean="0"/>
          </a:p>
          <a:p>
            <a:endParaRPr lang="en-GB" sz="1200" dirty="0" smtClean="0"/>
          </a:p>
          <a:p>
            <a:r>
              <a:rPr lang="en-GB" sz="1200" dirty="0" smtClean="0"/>
              <a:t>The transpiration stream is explained using the</a:t>
            </a:r>
          </a:p>
          <a:p>
            <a:r>
              <a:rPr lang="en-GB" sz="1200" dirty="0" smtClean="0"/>
              <a:t>Cohesion-tension theory, explain this:</a:t>
            </a:r>
          </a:p>
          <a:p>
            <a:endParaRPr lang="en-GB" sz="1200" dirty="0"/>
          </a:p>
          <a:p>
            <a:endParaRPr lang="en-GB" sz="1200" dirty="0" smtClean="0"/>
          </a:p>
          <a:p>
            <a:endParaRPr lang="en-GB" sz="1200" dirty="0"/>
          </a:p>
          <a:p>
            <a:endParaRPr lang="en-GB" sz="1200" dirty="0" smtClean="0"/>
          </a:p>
          <a:p>
            <a:r>
              <a:rPr lang="en-GB" sz="1200" dirty="0"/>
              <a:t>	</a:t>
            </a:r>
            <a:r>
              <a:rPr lang="en-GB" sz="1200" dirty="0" smtClean="0"/>
              <a:t>					</a:t>
            </a:r>
          </a:p>
          <a:p>
            <a:endParaRPr lang="en-GB" sz="1200" dirty="0"/>
          </a:p>
          <a:p>
            <a:endParaRPr lang="en-GB" sz="1200" dirty="0" smtClean="0"/>
          </a:p>
          <a:p>
            <a:endParaRPr lang="en-GB" sz="1200" dirty="0"/>
          </a:p>
          <a:p>
            <a:endParaRPr lang="en-GB" sz="1200" dirty="0" smtClean="0"/>
          </a:p>
          <a:p>
            <a:endParaRPr lang="en-GB" sz="1200" dirty="0"/>
          </a:p>
          <a:p>
            <a:endParaRPr lang="en-GB" sz="1200" dirty="0" smtClean="0"/>
          </a:p>
          <a:p>
            <a:endParaRPr lang="en-GB" sz="1200" dirty="0"/>
          </a:p>
          <a:p>
            <a:endParaRPr lang="en-GB" sz="1200" dirty="0" smtClean="0"/>
          </a:p>
          <a:p>
            <a:endParaRPr lang="en-GB" sz="1200" dirty="0"/>
          </a:p>
          <a:p>
            <a:endParaRPr lang="en-GB" sz="1200" dirty="0" smtClean="0"/>
          </a:p>
          <a:p>
            <a:endParaRPr lang="en-GB" sz="1200" dirty="0"/>
          </a:p>
          <a:p>
            <a:endParaRPr lang="en-GB" sz="1200" dirty="0" smtClean="0"/>
          </a:p>
          <a:p>
            <a:endParaRPr lang="en-GB" sz="1200" dirty="0"/>
          </a:p>
          <a:p>
            <a:endParaRPr lang="en-GB" sz="1200" dirty="0" smtClean="0"/>
          </a:p>
          <a:p>
            <a:endParaRPr lang="en-GB" sz="1200" dirty="0"/>
          </a:p>
          <a:p>
            <a:endParaRPr lang="en-GB" sz="1200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179512" y="188640"/>
            <a:ext cx="8784976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latin typeface="Arial" pitchFamily="34" charset="0"/>
                <a:cs typeface="Arial" pitchFamily="34" charset="0"/>
              </a:rPr>
              <a:t>Module 3: Section 3: Transport in Plants</a:t>
            </a:r>
            <a:endParaRPr lang="en-GB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92632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1446" y="669454"/>
            <a:ext cx="5436000" cy="830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1200" dirty="0" smtClean="0"/>
              <a:t>3.1.3 Transpiration and factors affecting it:</a:t>
            </a:r>
          </a:p>
          <a:p>
            <a:r>
              <a:rPr lang="en-GB" sz="1200" dirty="0" smtClean="0"/>
              <a:t>Why does transpiration occur?</a:t>
            </a:r>
          </a:p>
          <a:p>
            <a:r>
              <a:rPr lang="en-GB" sz="1200" dirty="0" smtClean="0"/>
              <a:t>How does external factors such as light, temperature, humidity and air movement affect transpiration?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796136" y="685382"/>
            <a:ext cx="3168352" cy="70103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noAutofit/>
          </a:bodyPr>
          <a:lstStyle/>
          <a:p>
            <a:r>
              <a:rPr lang="en-GB" sz="1200" dirty="0" smtClean="0"/>
              <a:t>Key words:</a:t>
            </a:r>
          </a:p>
          <a:p>
            <a:r>
              <a:rPr lang="en-GB" sz="1200" dirty="0" smtClean="0"/>
              <a:t>diffusion; light; temperature; relative humidity; potometer; wind speed.</a:t>
            </a:r>
            <a:endParaRPr lang="en-GB" sz="1200" dirty="0"/>
          </a:p>
        </p:txBody>
      </p:sp>
      <p:sp>
        <p:nvSpPr>
          <p:cNvPr id="3" name="Rectangle 2"/>
          <p:cNvSpPr/>
          <p:nvPr/>
        </p:nvSpPr>
        <p:spPr>
          <a:xfrm>
            <a:off x="179512" y="1606805"/>
            <a:ext cx="5427934" cy="489364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endParaRPr lang="en-GB" sz="1600" dirty="0" smtClean="0"/>
          </a:p>
          <a:p>
            <a:endParaRPr lang="en-GB" sz="1600" dirty="0"/>
          </a:p>
          <a:p>
            <a:endParaRPr lang="en-GB" sz="1600" dirty="0" smtClean="0"/>
          </a:p>
          <a:p>
            <a:endParaRPr lang="en-GB" sz="1600" dirty="0"/>
          </a:p>
          <a:p>
            <a:endParaRPr lang="en-GB" sz="1600" dirty="0" smtClean="0"/>
          </a:p>
          <a:p>
            <a:endParaRPr lang="en-GB" sz="1600" dirty="0"/>
          </a:p>
          <a:p>
            <a:endParaRPr lang="en-GB" sz="1600" dirty="0" smtClean="0"/>
          </a:p>
          <a:p>
            <a:endParaRPr lang="en-GB" sz="1600" dirty="0"/>
          </a:p>
          <a:p>
            <a:endParaRPr lang="en-GB" sz="1600" dirty="0"/>
          </a:p>
          <a:p>
            <a:r>
              <a:rPr lang="en-GB" sz="1200" dirty="0" smtClean="0"/>
              <a:t>Explain how this potometer works:</a:t>
            </a:r>
          </a:p>
          <a:p>
            <a:endParaRPr lang="en-GB" sz="1200" dirty="0" smtClean="0"/>
          </a:p>
          <a:p>
            <a:endParaRPr lang="en-GB" sz="1200" dirty="0"/>
          </a:p>
          <a:p>
            <a:r>
              <a:rPr lang="en-GB" sz="1200" dirty="0" smtClean="0"/>
              <a:t>Explain the function of the water reservoir:</a:t>
            </a:r>
            <a:endParaRPr lang="en-GB" sz="1200" dirty="0"/>
          </a:p>
          <a:p>
            <a:endParaRPr lang="en-GB" sz="1200" dirty="0" smtClean="0"/>
          </a:p>
          <a:p>
            <a:r>
              <a:rPr lang="en-GB" sz="1200" dirty="0" smtClean="0"/>
              <a:t>Explain three precautions that need to be taken when using a potometer:</a:t>
            </a:r>
          </a:p>
          <a:p>
            <a:pPr marL="171450" indent="-171450">
              <a:buFont typeface="Arial"/>
              <a:buChar char="•"/>
            </a:pPr>
            <a:r>
              <a:rPr lang="en-GB" sz="1200" dirty="0"/>
              <a:t> </a:t>
            </a:r>
            <a:endParaRPr lang="en-GB" sz="1200" dirty="0" smtClean="0"/>
          </a:p>
          <a:p>
            <a:pPr marL="171450" indent="-171450">
              <a:buFont typeface="Arial"/>
              <a:buChar char="•"/>
            </a:pPr>
            <a:endParaRPr lang="en-GB" sz="1200" dirty="0"/>
          </a:p>
          <a:p>
            <a:pPr marL="171450" indent="-171450">
              <a:buFont typeface="Arial"/>
              <a:buChar char="•"/>
            </a:pPr>
            <a:r>
              <a:rPr lang="en-GB" sz="1200" dirty="0" smtClean="0"/>
              <a:t> </a:t>
            </a:r>
          </a:p>
          <a:p>
            <a:pPr marL="171450" indent="-171450">
              <a:buFont typeface="Arial"/>
              <a:buChar char="•"/>
            </a:pPr>
            <a:endParaRPr lang="en-GB" sz="1200" dirty="0"/>
          </a:p>
          <a:p>
            <a:pPr marL="171450" indent="-171450">
              <a:buFont typeface="Arial"/>
              <a:buChar char="•"/>
            </a:pPr>
            <a:r>
              <a:rPr lang="en-GB" sz="1200" dirty="0" smtClean="0"/>
              <a:t> </a:t>
            </a:r>
          </a:p>
          <a:p>
            <a:r>
              <a:rPr lang="en-GB" sz="1200" dirty="0" smtClean="0"/>
              <a:t>Explain why the measurements obtained will not be an accurate reflection of the rate of transpiration?</a:t>
            </a:r>
            <a:endParaRPr lang="en-GB" sz="1200" dirty="0"/>
          </a:p>
          <a:p>
            <a:endParaRPr lang="en-GB" sz="1200" dirty="0"/>
          </a:p>
        </p:txBody>
      </p:sp>
      <p:sp>
        <p:nvSpPr>
          <p:cNvPr id="9" name="TextBox 8"/>
          <p:cNvSpPr txBox="1"/>
          <p:nvPr/>
        </p:nvSpPr>
        <p:spPr>
          <a:xfrm>
            <a:off x="179512" y="188640"/>
            <a:ext cx="8784976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latin typeface="Arial" pitchFamily="34" charset="0"/>
                <a:cs typeface="Arial" pitchFamily="34" charset="0"/>
              </a:rPr>
              <a:t>Module 3: Section 3: Transport in Plants</a:t>
            </a:r>
            <a:endParaRPr lang="en-GB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3" descr="Screen Shot 2016-04-26 at 13.33.04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793" y="1680889"/>
            <a:ext cx="3468964" cy="206561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704417" y="1500451"/>
            <a:ext cx="3260071" cy="5078312"/>
          </a:xfrm>
          <a:prstGeom prst="rect">
            <a:avLst/>
          </a:prstGeom>
          <a:noFill/>
          <a:ln w="2921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Draw 3 graphs to aid an explanation as to how temperature, relative humidity and wind speed affect the rate of transpiration:</a:t>
            </a:r>
          </a:p>
          <a:p>
            <a:endParaRPr lang="en-US" sz="1200" dirty="0"/>
          </a:p>
          <a:p>
            <a:endParaRPr lang="en-US" sz="1200" dirty="0" smtClean="0"/>
          </a:p>
          <a:p>
            <a:endParaRPr lang="en-US" sz="1200" dirty="0"/>
          </a:p>
          <a:p>
            <a:endParaRPr lang="en-US" sz="1200" dirty="0" smtClean="0"/>
          </a:p>
          <a:p>
            <a:endParaRPr lang="en-US" sz="1200" dirty="0"/>
          </a:p>
          <a:p>
            <a:endParaRPr lang="en-US" sz="1200" dirty="0" smtClean="0"/>
          </a:p>
          <a:p>
            <a:endParaRPr lang="en-US" sz="1200" dirty="0"/>
          </a:p>
          <a:p>
            <a:endParaRPr lang="en-US" sz="1200" dirty="0" smtClean="0"/>
          </a:p>
          <a:p>
            <a:endParaRPr lang="en-US" sz="1200" dirty="0"/>
          </a:p>
          <a:p>
            <a:endParaRPr lang="en-US" sz="1200" dirty="0" smtClean="0"/>
          </a:p>
          <a:p>
            <a:endParaRPr lang="en-US" sz="1200" dirty="0"/>
          </a:p>
          <a:p>
            <a:endParaRPr lang="en-US" sz="1200" dirty="0" smtClean="0"/>
          </a:p>
          <a:p>
            <a:endParaRPr lang="en-US" sz="1200" dirty="0"/>
          </a:p>
          <a:p>
            <a:endParaRPr lang="en-US" sz="1200" dirty="0" smtClean="0"/>
          </a:p>
          <a:p>
            <a:endParaRPr lang="en-US" sz="1200" dirty="0"/>
          </a:p>
          <a:p>
            <a:endParaRPr lang="en-US" sz="1200" dirty="0" smtClean="0"/>
          </a:p>
          <a:p>
            <a:endParaRPr lang="en-US" sz="1200" dirty="0"/>
          </a:p>
          <a:p>
            <a:endParaRPr lang="en-US" sz="1200" dirty="0" smtClean="0"/>
          </a:p>
          <a:p>
            <a:endParaRPr lang="en-US" sz="1200" dirty="0"/>
          </a:p>
          <a:p>
            <a:endParaRPr lang="en-US" sz="1200" dirty="0" smtClean="0"/>
          </a:p>
          <a:p>
            <a:endParaRPr lang="en-US" sz="1200" dirty="0"/>
          </a:p>
          <a:p>
            <a:endParaRPr lang="en-US" sz="1200" dirty="0" smtClean="0"/>
          </a:p>
          <a:p>
            <a:endParaRPr lang="en-US" sz="1200" dirty="0"/>
          </a:p>
          <a:p>
            <a:endParaRPr lang="en-US" sz="1200" dirty="0"/>
          </a:p>
        </p:txBody>
      </p:sp>
      <p:grpSp>
        <p:nvGrpSpPr>
          <p:cNvPr id="16" name="Group 15"/>
          <p:cNvGrpSpPr/>
          <p:nvPr/>
        </p:nvGrpSpPr>
        <p:grpSpPr>
          <a:xfrm>
            <a:off x="6335183" y="5196418"/>
            <a:ext cx="1576917" cy="1121832"/>
            <a:chOff x="6127750" y="2190751"/>
            <a:chExt cx="1576917" cy="1121832"/>
          </a:xfrm>
        </p:grpSpPr>
        <p:cxnSp>
          <p:nvCxnSpPr>
            <p:cNvPr id="11" name="Straight Arrow Connector 10"/>
            <p:cNvCxnSpPr/>
            <p:nvPr/>
          </p:nvCxnSpPr>
          <p:spPr>
            <a:xfrm flipV="1">
              <a:off x="6127750" y="2190751"/>
              <a:ext cx="0" cy="1121832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Arrow Connector 14"/>
            <p:cNvCxnSpPr/>
            <p:nvPr/>
          </p:nvCxnSpPr>
          <p:spPr>
            <a:xfrm>
              <a:off x="6127750" y="3312583"/>
              <a:ext cx="1576917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oup 16"/>
          <p:cNvGrpSpPr/>
          <p:nvPr/>
        </p:nvGrpSpPr>
        <p:grpSpPr>
          <a:xfrm>
            <a:off x="6210299" y="3640667"/>
            <a:ext cx="1576917" cy="1121832"/>
            <a:chOff x="6127750" y="2190751"/>
            <a:chExt cx="1576917" cy="1121832"/>
          </a:xfrm>
        </p:grpSpPr>
        <p:cxnSp>
          <p:nvCxnSpPr>
            <p:cNvPr id="18" name="Straight Arrow Connector 17"/>
            <p:cNvCxnSpPr/>
            <p:nvPr/>
          </p:nvCxnSpPr>
          <p:spPr>
            <a:xfrm flipV="1">
              <a:off x="6127750" y="2190751"/>
              <a:ext cx="0" cy="1121832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/>
            <p:cNvCxnSpPr/>
            <p:nvPr/>
          </p:nvCxnSpPr>
          <p:spPr>
            <a:xfrm>
              <a:off x="6127750" y="3312583"/>
              <a:ext cx="1576917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Group 19"/>
          <p:cNvGrpSpPr/>
          <p:nvPr/>
        </p:nvGrpSpPr>
        <p:grpSpPr>
          <a:xfrm>
            <a:off x="6127750" y="2190751"/>
            <a:ext cx="1576917" cy="1121832"/>
            <a:chOff x="6127750" y="2190751"/>
            <a:chExt cx="1576917" cy="1121832"/>
          </a:xfrm>
        </p:grpSpPr>
        <p:cxnSp>
          <p:nvCxnSpPr>
            <p:cNvPr id="21" name="Straight Arrow Connector 20"/>
            <p:cNvCxnSpPr/>
            <p:nvPr/>
          </p:nvCxnSpPr>
          <p:spPr>
            <a:xfrm flipV="1">
              <a:off x="6127750" y="2190751"/>
              <a:ext cx="0" cy="1121832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/>
            <p:cNvCxnSpPr/>
            <p:nvPr/>
          </p:nvCxnSpPr>
          <p:spPr>
            <a:xfrm>
              <a:off x="6127750" y="3312583"/>
              <a:ext cx="1576917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008877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9512" y="636422"/>
            <a:ext cx="5436000" cy="138499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1200" dirty="0" smtClean="0"/>
              <a:t>3.3 Plant Adaptations to Water Availability:</a:t>
            </a:r>
          </a:p>
          <a:p>
            <a:r>
              <a:rPr lang="en-GB" sz="1200" dirty="0" smtClean="0"/>
              <a:t>How do terrestrial plants balance the need for gas exchange and the need to conserve water?</a:t>
            </a:r>
          </a:p>
          <a:p>
            <a:r>
              <a:rPr lang="en-GB" sz="1200" dirty="0" smtClean="0"/>
              <a:t>How do plants adapt to living in areas where water loss form transpiration may exceed their water intake?</a:t>
            </a:r>
          </a:p>
          <a:p>
            <a:r>
              <a:rPr lang="en-GB" sz="1200" dirty="0" smtClean="0"/>
              <a:t>What are </a:t>
            </a:r>
            <a:r>
              <a:rPr lang="en-GB" sz="1200" dirty="0" err="1" smtClean="0"/>
              <a:t>xerophytic</a:t>
            </a:r>
            <a:r>
              <a:rPr lang="en-GB" sz="1200" dirty="0" smtClean="0"/>
              <a:t> features? What are hydrophytes and what adaptations do they show?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796136" y="695964"/>
            <a:ext cx="3168352" cy="82803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noAutofit/>
          </a:bodyPr>
          <a:lstStyle/>
          <a:p>
            <a:r>
              <a:rPr lang="en-GB" sz="1200" dirty="0" smtClean="0"/>
              <a:t>Key words:</a:t>
            </a:r>
          </a:p>
          <a:p>
            <a:r>
              <a:rPr lang="en-GB" sz="1200" dirty="0" smtClean="0"/>
              <a:t>stomata; xerophytes; cuticle; water potential; transpiration; transpiration; stomatal density; aerenchyma;  hydrophyte;  parenchyma.</a:t>
            </a:r>
            <a:endParaRPr lang="en-GB" sz="1200" dirty="0"/>
          </a:p>
        </p:txBody>
      </p:sp>
      <p:sp>
        <p:nvSpPr>
          <p:cNvPr id="2" name="TextBox 1"/>
          <p:cNvSpPr txBox="1"/>
          <p:nvPr/>
        </p:nvSpPr>
        <p:spPr>
          <a:xfrm>
            <a:off x="179512" y="2159000"/>
            <a:ext cx="4424238" cy="45103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noAutofit/>
          </a:bodyPr>
          <a:lstStyle/>
          <a:p>
            <a:r>
              <a:rPr lang="en-GB" sz="1200" dirty="0" smtClean="0"/>
              <a:t>What is a xerophyte?</a:t>
            </a:r>
          </a:p>
          <a:p>
            <a:endParaRPr lang="en-GB" sz="1200" dirty="0"/>
          </a:p>
          <a:p>
            <a:r>
              <a:rPr lang="en-GB" sz="1200" dirty="0" smtClean="0"/>
              <a:t>Give 3 examples of plants that would show xeromorphic adaptations:</a:t>
            </a:r>
          </a:p>
          <a:p>
            <a:endParaRPr lang="en-GB" sz="1200" dirty="0"/>
          </a:p>
          <a:p>
            <a:r>
              <a:rPr lang="en-GB" sz="1200" dirty="0" smtClean="0"/>
              <a:t>Explain how the following adaptations would help with water conservation, where applicable point out any possible drawbacks as well:</a:t>
            </a:r>
            <a:endParaRPr lang="en-GB" sz="1200" dirty="0"/>
          </a:p>
          <a:p>
            <a:pPr marL="171450" indent="-171450">
              <a:buFont typeface="Arial"/>
              <a:buChar char="•"/>
            </a:pPr>
            <a:r>
              <a:rPr lang="en-GB" sz="1200" dirty="0" smtClean="0"/>
              <a:t>Hairy leaves</a:t>
            </a:r>
          </a:p>
          <a:p>
            <a:endParaRPr lang="en-GB" sz="1200" dirty="0" smtClean="0"/>
          </a:p>
          <a:p>
            <a:endParaRPr lang="en-GB" sz="1200" dirty="0"/>
          </a:p>
          <a:p>
            <a:pPr marL="171450" indent="-171450">
              <a:buFont typeface="Arial"/>
              <a:buChar char="•"/>
            </a:pPr>
            <a:endParaRPr lang="en-GB" sz="1200" dirty="0" smtClean="0"/>
          </a:p>
          <a:p>
            <a:pPr marL="171450" indent="-171450">
              <a:buFont typeface="Arial"/>
              <a:buChar char="•"/>
            </a:pPr>
            <a:r>
              <a:rPr lang="en-GB" sz="1200" dirty="0" smtClean="0"/>
              <a:t>Reduced leaves</a:t>
            </a:r>
          </a:p>
          <a:p>
            <a:endParaRPr lang="en-GB" sz="1200" dirty="0" smtClean="0"/>
          </a:p>
          <a:p>
            <a:endParaRPr lang="en-GB" sz="1200" dirty="0"/>
          </a:p>
          <a:p>
            <a:pPr marL="171450" indent="-171450">
              <a:buFont typeface="Arial"/>
              <a:buChar char="•"/>
            </a:pPr>
            <a:endParaRPr lang="en-GB" sz="1200" dirty="0" smtClean="0"/>
          </a:p>
          <a:p>
            <a:pPr marL="171450" indent="-171450">
              <a:buFont typeface="Arial"/>
              <a:buChar char="•"/>
            </a:pPr>
            <a:r>
              <a:rPr lang="en-GB" sz="1200" dirty="0" smtClean="0"/>
              <a:t>Succulents(storing water in parenchyma tissue)</a:t>
            </a:r>
          </a:p>
          <a:p>
            <a:pPr marL="171450" indent="-171450">
              <a:buFont typeface="Arial"/>
              <a:buChar char="•"/>
            </a:pPr>
            <a:endParaRPr lang="en-GB" sz="1200" dirty="0"/>
          </a:p>
          <a:p>
            <a:endParaRPr lang="en-GB" sz="1200" dirty="0" smtClean="0"/>
          </a:p>
          <a:p>
            <a:endParaRPr lang="en-GB" sz="1200" dirty="0" smtClean="0"/>
          </a:p>
          <a:p>
            <a:pPr marL="171450" indent="-171450">
              <a:buFont typeface="Arial"/>
              <a:buChar char="•"/>
            </a:pPr>
            <a:r>
              <a:rPr lang="en-GB" sz="1200" dirty="0" smtClean="0"/>
              <a:t>Leaf loss</a:t>
            </a:r>
          </a:p>
          <a:p>
            <a:pPr marL="171450" indent="-171450">
              <a:buFont typeface="Arial"/>
              <a:buChar char="•"/>
            </a:pPr>
            <a:endParaRPr lang="en-GB" sz="1200" dirty="0"/>
          </a:p>
          <a:p>
            <a:pPr marL="171450" indent="-171450">
              <a:buFont typeface="Arial"/>
              <a:buChar char="•"/>
            </a:pPr>
            <a:endParaRPr lang="en-GB" sz="1200" dirty="0" smtClean="0"/>
          </a:p>
          <a:p>
            <a:pPr marL="171450" indent="-171450">
              <a:buFont typeface="Arial"/>
              <a:buChar char="•"/>
            </a:pPr>
            <a:endParaRPr lang="en-GB" sz="1200" dirty="0" smtClean="0"/>
          </a:p>
          <a:p>
            <a:pPr marL="171450" indent="-171450">
              <a:buFont typeface="Arial"/>
              <a:buChar char="•"/>
            </a:pPr>
            <a:endParaRPr lang="en-GB" sz="1200" dirty="0"/>
          </a:p>
          <a:p>
            <a:pPr marL="171450" indent="-171450">
              <a:buFont typeface="Arial"/>
              <a:buChar char="•"/>
            </a:pPr>
            <a:endParaRPr lang="en-GB" sz="1200" dirty="0" smtClean="0"/>
          </a:p>
          <a:p>
            <a:endParaRPr lang="en-GB" sz="1400" dirty="0"/>
          </a:p>
          <a:p>
            <a:endParaRPr lang="en-GB" sz="14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179512" y="188640"/>
            <a:ext cx="8784976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latin typeface="Arial" pitchFamily="34" charset="0"/>
                <a:cs typeface="Arial" pitchFamily="34" charset="0"/>
              </a:rPr>
              <a:t>Module 3: Section 3: Transport in Plants</a:t>
            </a:r>
            <a:endParaRPr lang="en-GB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783667" y="2145046"/>
            <a:ext cx="4180821" cy="4524314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Hydrophytes are plants that live in water.</a:t>
            </a:r>
          </a:p>
          <a:p>
            <a:endParaRPr lang="en-US" sz="1200" dirty="0"/>
          </a:p>
          <a:p>
            <a:r>
              <a:rPr lang="en-US" sz="1200" dirty="0" smtClean="0"/>
              <a:t>Give 3 examples of plants that are hydrophytes:</a:t>
            </a:r>
          </a:p>
          <a:p>
            <a:endParaRPr lang="en-US" sz="1200" dirty="0"/>
          </a:p>
          <a:p>
            <a:endParaRPr lang="en-US" sz="1200" dirty="0" smtClean="0"/>
          </a:p>
          <a:p>
            <a:endParaRPr lang="en-US" sz="1200" dirty="0"/>
          </a:p>
          <a:p>
            <a:r>
              <a:rPr lang="en-US" sz="1200" dirty="0" smtClean="0"/>
              <a:t>Explain why hydrophytes often show the following adaptations:</a:t>
            </a:r>
          </a:p>
          <a:p>
            <a:endParaRPr lang="en-US" sz="1200" dirty="0"/>
          </a:p>
          <a:p>
            <a:r>
              <a:rPr lang="en-US" sz="1200" dirty="0" smtClean="0"/>
              <a:t>Very thin or no waxy cuticle:</a:t>
            </a:r>
          </a:p>
          <a:p>
            <a:endParaRPr lang="en-US" sz="1200" dirty="0"/>
          </a:p>
          <a:p>
            <a:endParaRPr lang="en-US" sz="1200" dirty="0" smtClean="0"/>
          </a:p>
          <a:p>
            <a:endParaRPr lang="en-US" sz="1200" dirty="0" smtClean="0"/>
          </a:p>
          <a:p>
            <a:r>
              <a:rPr lang="en-US" sz="1200" dirty="0" smtClean="0"/>
              <a:t>Stomata on upper rather than lower surfaces:</a:t>
            </a:r>
          </a:p>
          <a:p>
            <a:endParaRPr lang="en-US" sz="1200" dirty="0"/>
          </a:p>
          <a:p>
            <a:endParaRPr lang="en-US" sz="1200" dirty="0" smtClean="0"/>
          </a:p>
          <a:p>
            <a:endParaRPr lang="en-US" sz="1200" dirty="0" smtClean="0"/>
          </a:p>
          <a:p>
            <a:r>
              <a:rPr lang="en-US" sz="1200" dirty="0" err="1" smtClean="0"/>
              <a:t>Aerenchyma</a:t>
            </a:r>
            <a:r>
              <a:rPr lang="en-US" sz="1200" dirty="0" smtClean="0"/>
              <a:t> in leaves, stems and roots:</a:t>
            </a:r>
          </a:p>
          <a:p>
            <a:endParaRPr lang="en-US" sz="1200" dirty="0"/>
          </a:p>
          <a:p>
            <a:endParaRPr lang="en-US" sz="1200" dirty="0" smtClean="0"/>
          </a:p>
          <a:p>
            <a:endParaRPr lang="en-US" sz="1200" dirty="0" smtClean="0"/>
          </a:p>
          <a:p>
            <a:r>
              <a:rPr lang="en-US" sz="1200" dirty="0" smtClean="0"/>
              <a:t>Small roots:</a:t>
            </a:r>
          </a:p>
          <a:p>
            <a:endParaRPr lang="en-US" sz="1200" dirty="0"/>
          </a:p>
          <a:p>
            <a:endParaRPr lang="en-US" sz="1200" dirty="0" smtClean="0"/>
          </a:p>
          <a:p>
            <a:endParaRPr lang="en-US" sz="1200" dirty="0" smtClean="0"/>
          </a:p>
        </p:txBody>
      </p:sp>
    </p:spTree>
    <p:extLst>
      <p:ext uri="{BB962C8B-B14F-4D97-AF65-F5344CB8AC3E}">
        <p14:creationId xmlns:p14="http://schemas.microsoft.com/office/powerpoint/2010/main" val="19270067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9512" y="690621"/>
            <a:ext cx="5436000" cy="175432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1200" dirty="0" smtClean="0"/>
              <a:t>3.3 Translocation</a:t>
            </a:r>
          </a:p>
          <a:p>
            <a:r>
              <a:rPr lang="en-GB" sz="1200" dirty="0" smtClean="0"/>
              <a:t>Describe how sucrose can move passively into the phloem sieve elements using the symplast route.</a:t>
            </a:r>
          </a:p>
          <a:p>
            <a:r>
              <a:rPr lang="en-GB" sz="1200" dirty="0" smtClean="0"/>
              <a:t>Be able to describe how ATP and cotransport is used to move sucrose into the phloem sieve elements at the source.</a:t>
            </a:r>
          </a:p>
          <a:p>
            <a:r>
              <a:rPr lang="en-GB" sz="1200" dirty="0" smtClean="0"/>
              <a:t>Be able to explain how pressure gradients are created between sources and sink.</a:t>
            </a:r>
          </a:p>
          <a:p>
            <a:r>
              <a:rPr lang="en-GB" sz="1200" dirty="0" smtClean="0"/>
              <a:t>Be able to describe 3 pieces of evidence that support the mass flow/ pressure flow hypothesis</a:t>
            </a:r>
          </a:p>
          <a:p>
            <a:r>
              <a:rPr lang="en-GB" sz="1200" dirty="0" smtClean="0"/>
              <a:t>Know that sucrose is unloaded at the sinks through a process of facilitated diffusion.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704417" y="695964"/>
            <a:ext cx="3260071" cy="82803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noAutofit/>
          </a:bodyPr>
          <a:lstStyle/>
          <a:p>
            <a:r>
              <a:rPr lang="en-GB" sz="1200" dirty="0" smtClean="0"/>
              <a:t>Key words: companion cells; sieve tube elements; plasmodesmata; water potential; facilitated diffusion; cotransport; sink; source; assimilate; sucrose;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79511" y="2571750"/>
            <a:ext cx="5334405" cy="40976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noAutofit/>
          </a:bodyPr>
          <a:lstStyle/>
          <a:p>
            <a:r>
              <a:rPr lang="en-GB" sz="1200" dirty="0" smtClean="0"/>
              <a:t>Translocation can be defined as the movement of assimilates from a source to a sink.</a:t>
            </a:r>
          </a:p>
          <a:p>
            <a:pPr marL="171450" indent="-171450">
              <a:buFont typeface="Arial"/>
              <a:buChar char="•"/>
            </a:pPr>
            <a:r>
              <a:rPr lang="en-GB" sz="1200" dirty="0" smtClean="0"/>
              <a:t>What are assimilates and give 2 examples</a:t>
            </a:r>
          </a:p>
          <a:p>
            <a:pPr marL="171450" indent="-171450">
              <a:buFont typeface="Arial"/>
              <a:buChar char="•"/>
            </a:pPr>
            <a:endParaRPr lang="en-GB" sz="1200" dirty="0"/>
          </a:p>
          <a:p>
            <a:pPr marL="171450" indent="-171450">
              <a:buFont typeface="Arial"/>
              <a:buChar char="•"/>
            </a:pPr>
            <a:r>
              <a:rPr lang="en-GB" sz="1200" dirty="0" smtClean="0"/>
              <a:t>Define a source and give 2 examples</a:t>
            </a:r>
          </a:p>
          <a:p>
            <a:pPr marL="171450" indent="-171450">
              <a:buFont typeface="Arial"/>
              <a:buChar char="•"/>
            </a:pPr>
            <a:endParaRPr lang="en-GB" sz="1200" dirty="0"/>
          </a:p>
          <a:p>
            <a:pPr marL="171450" indent="-171450">
              <a:buFont typeface="Arial"/>
              <a:buChar char="•"/>
            </a:pPr>
            <a:r>
              <a:rPr lang="en-GB" sz="1200" dirty="0" smtClean="0"/>
              <a:t>Define a sink and give 2 examples</a:t>
            </a:r>
          </a:p>
          <a:p>
            <a:pPr marL="171450" indent="-171450">
              <a:buFont typeface="Arial"/>
              <a:buChar char="•"/>
            </a:pPr>
            <a:endParaRPr lang="en-GB" sz="1200" dirty="0"/>
          </a:p>
          <a:p>
            <a:r>
              <a:rPr lang="en-GB" sz="1200" dirty="0" smtClean="0"/>
              <a:t>On the right is a diagram which tries to explain the pressure flow hypothesis:</a:t>
            </a:r>
          </a:p>
          <a:p>
            <a:pPr marL="171450" indent="-171450">
              <a:buFont typeface="Arial"/>
              <a:buChar char="•"/>
            </a:pPr>
            <a:r>
              <a:rPr lang="en-GB" sz="1200" dirty="0" smtClean="0"/>
              <a:t>Add annotations to show where and why water will move in.</a:t>
            </a:r>
          </a:p>
          <a:p>
            <a:pPr marL="171450" indent="-171450">
              <a:buFont typeface="Arial"/>
              <a:buChar char="•"/>
            </a:pPr>
            <a:r>
              <a:rPr lang="en-GB" sz="1200" dirty="0" smtClean="0"/>
              <a:t>Add labels to show where there would be high and low hydrostatic pressure</a:t>
            </a:r>
          </a:p>
          <a:p>
            <a:pPr marL="171450" indent="-171450">
              <a:buFont typeface="Arial"/>
              <a:buChar char="•"/>
            </a:pPr>
            <a:r>
              <a:rPr lang="en-GB" sz="1200" dirty="0" smtClean="0"/>
              <a:t>Explain how sucrose is brought into the cell using ATP and a </a:t>
            </a:r>
            <a:r>
              <a:rPr lang="en-GB" sz="1200" dirty="0" err="1" smtClean="0"/>
              <a:t>cotransporter</a:t>
            </a:r>
            <a:r>
              <a:rPr lang="en-GB" sz="1200" dirty="0" smtClean="0"/>
              <a:t> molecule</a:t>
            </a:r>
          </a:p>
          <a:p>
            <a:endParaRPr lang="en-GB" sz="1200" dirty="0"/>
          </a:p>
          <a:p>
            <a:endParaRPr lang="en-GB" sz="1200" dirty="0" smtClean="0"/>
          </a:p>
          <a:p>
            <a:pPr marL="171450" indent="-171450">
              <a:buFont typeface="Arial"/>
              <a:buChar char="•"/>
            </a:pPr>
            <a:r>
              <a:rPr lang="en-GB" sz="1200" dirty="0" smtClean="0"/>
              <a:t>How will sucrose reach the sieve tube elements from the companion cells?</a:t>
            </a:r>
          </a:p>
          <a:p>
            <a:pPr marL="171450" indent="-171450">
              <a:buFont typeface="Arial"/>
              <a:buChar char="•"/>
            </a:pPr>
            <a:endParaRPr lang="en-GB" sz="1200" dirty="0"/>
          </a:p>
          <a:p>
            <a:r>
              <a:rPr lang="en-GB" sz="1200" dirty="0" smtClean="0"/>
              <a:t>The pressure flow / mass flow hypothesis is the best explanation yet of translocation.  Describe 3 pieces of evidence that can support this theory:</a:t>
            </a:r>
          </a:p>
          <a:p>
            <a:pPr marL="171450" indent="-171450">
              <a:buFont typeface="Arial"/>
              <a:buChar char="•"/>
            </a:pPr>
            <a:r>
              <a:rPr lang="en-GB" sz="1200" dirty="0" smtClean="0"/>
              <a:t> </a:t>
            </a:r>
          </a:p>
          <a:p>
            <a:pPr marL="171450" indent="-171450">
              <a:buFont typeface="Arial"/>
              <a:buChar char="•"/>
            </a:pPr>
            <a:r>
              <a:rPr lang="en-GB" sz="1200" dirty="0"/>
              <a:t> </a:t>
            </a:r>
            <a:endParaRPr lang="en-GB" sz="1200" dirty="0" smtClean="0"/>
          </a:p>
          <a:p>
            <a:pPr marL="171450" indent="-171450">
              <a:buFont typeface="Arial"/>
              <a:buChar char="•"/>
            </a:pPr>
            <a:r>
              <a:rPr lang="en-GB" sz="1200" dirty="0"/>
              <a:t> </a:t>
            </a:r>
          </a:p>
          <a:p>
            <a:endParaRPr lang="en-GB" sz="1200" dirty="0" smtClean="0"/>
          </a:p>
          <a:p>
            <a:endParaRPr lang="en-GB" sz="1200" dirty="0"/>
          </a:p>
          <a:p>
            <a:endParaRPr lang="en-GB" sz="12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179512" y="188640"/>
            <a:ext cx="8784976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latin typeface="Arial" pitchFamily="34" charset="0"/>
                <a:cs typeface="Arial" pitchFamily="34" charset="0"/>
              </a:rPr>
              <a:t>Module 3: Section 3: Transport in Plants</a:t>
            </a:r>
            <a:endParaRPr lang="en-GB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772047" y="1696158"/>
            <a:ext cx="3192441" cy="4973202"/>
          </a:xfrm>
          <a:prstGeom prst="rect">
            <a:avLst/>
          </a:prstGeom>
          <a:ln w="2794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525481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79512" y="755412"/>
            <a:ext cx="8784976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latin typeface="Arial" pitchFamily="34" charset="0"/>
                <a:cs typeface="Arial" pitchFamily="34" charset="0"/>
              </a:rPr>
              <a:t>Exam questions</a:t>
            </a:r>
            <a:endParaRPr lang="en-GB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51793" y="1340768"/>
            <a:ext cx="4420207" cy="526297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1400" dirty="0"/>
              <a:t>A student investigated the rate of transpiration from a leafy shoot. She used </a:t>
            </a:r>
            <a:r>
              <a:rPr lang="en-US" sz="1400" dirty="0" smtClean="0"/>
              <a:t>a potometer </a:t>
            </a:r>
            <a:r>
              <a:rPr lang="en-US" sz="1400" dirty="0"/>
              <a:t>to measure the rate of water uptake by the shoot. The diagram shows </a:t>
            </a:r>
            <a:r>
              <a:rPr lang="en-US" sz="1400" dirty="0" smtClean="0"/>
              <a:t>the potometer </a:t>
            </a:r>
            <a:r>
              <a:rPr lang="en-US" sz="1400" dirty="0"/>
              <a:t>used by the student</a:t>
            </a:r>
            <a:r>
              <a:rPr lang="en-US" sz="1400" dirty="0" smtClean="0"/>
              <a:t>.</a:t>
            </a:r>
          </a:p>
          <a:p>
            <a:endParaRPr lang="en-US" sz="1400" dirty="0"/>
          </a:p>
          <a:p>
            <a:endParaRPr lang="en-US" sz="1400" dirty="0" smtClean="0"/>
          </a:p>
          <a:p>
            <a:endParaRPr lang="en-US" sz="1400" dirty="0" smtClean="0"/>
          </a:p>
          <a:p>
            <a:endParaRPr lang="en-US" sz="1400" dirty="0"/>
          </a:p>
          <a:p>
            <a:endParaRPr lang="en-US" sz="1400" dirty="0" smtClean="0"/>
          </a:p>
          <a:p>
            <a:endParaRPr lang="en-US" sz="1400" dirty="0"/>
          </a:p>
          <a:p>
            <a:endParaRPr lang="en-US" sz="1400" dirty="0" smtClean="0"/>
          </a:p>
          <a:p>
            <a:endParaRPr lang="en-US" sz="1400" dirty="0"/>
          </a:p>
          <a:p>
            <a:endParaRPr lang="en-US" sz="1400" dirty="0"/>
          </a:p>
          <a:p>
            <a:r>
              <a:rPr lang="en-US" sz="1400" dirty="0" smtClean="0"/>
              <a:t>Give </a:t>
            </a:r>
            <a:r>
              <a:rPr lang="en-US" sz="1400" b="1" dirty="0"/>
              <a:t>one </a:t>
            </a:r>
            <a:r>
              <a:rPr lang="en-US" sz="1400" dirty="0"/>
              <a:t>environmental factor that the student should have kept constant during </a:t>
            </a:r>
            <a:r>
              <a:rPr lang="en-US" sz="1400" dirty="0" smtClean="0"/>
              <a:t>this </a:t>
            </a:r>
            <a:r>
              <a:rPr lang="en-GB" sz="1400" dirty="0" smtClean="0"/>
              <a:t>investigation</a:t>
            </a:r>
            <a:r>
              <a:rPr lang="en-GB" sz="1400" dirty="0"/>
              <a:t>.</a:t>
            </a:r>
          </a:p>
          <a:p>
            <a:endParaRPr lang="en-GB" sz="1400" i="1" dirty="0" smtClean="0"/>
          </a:p>
          <a:p>
            <a:endParaRPr lang="en-GB" sz="1400" i="1" dirty="0"/>
          </a:p>
          <a:p>
            <a:pPr algn="r"/>
            <a:r>
              <a:rPr lang="en-GB" sz="1400" i="1" dirty="0" smtClean="0"/>
              <a:t>(</a:t>
            </a:r>
            <a:r>
              <a:rPr lang="en-GB" sz="1400" i="1" dirty="0"/>
              <a:t>1 mark)</a:t>
            </a:r>
          </a:p>
          <a:p>
            <a:r>
              <a:rPr lang="en-US" sz="1400" dirty="0" smtClean="0"/>
              <a:t>The </a:t>
            </a:r>
            <a:r>
              <a:rPr lang="en-US" sz="1400" dirty="0"/>
              <a:t>student cut the shoot and put it into the potometer under water. Explain why.</a:t>
            </a:r>
          </a:p>
          <a:p>
            <a:endParaRPr lang="en-GB" sz="1400" dirty="0" smtClean="0"/>
          </a:p>
          <a:p>
            <a:endParaRPr lang="en-GB" sz="1400" i="1" dirty="0"/>
          </a:p>
          <a:p>
            <a:endParaRPr lang="en-GB" sz="1400" i="1" dirty="0" smtClean="0"/>
          </a:p>
          <a:p>
            <a:pPr algn="r"/>
            <a:r>
              <a:rPr lang="en-GB" sz="1400" i="1" dirty="0" smtClean="0"/>
              <a:t>(</a:t>
            </a:r>
            <a:r>
              <a:rPr lang="en-GB" sz="1400" i="1" dirty="0"/>
              <a:t>1 mark)</a:t>
            </a:r>
            <a:endParaRPr lang="en-GB" sz="1400" dirty="0"/>
          </a:p>
        </p:txBody>
      </p:sp>
      <p:sp>
        <p:nvSpPr>
          <p:cNvPr id="3" name="Rectangle 2"/>
          <p:cNvSpPr/>
          <p:nvPr/>
        </p:nvSpPr>
        <p:spPr>
          <a:xfrm>
            <a:off x="4716016" y="1340768"/>
            <a:ext cx="4248472" cy="526297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1400" dirty="0"/>
              <a:t>The student wanted to calculate the rate of water uptake by the shoot </a:t>
            </a:r>
            <a:r>
              <a:rPr lang="en-US" sz="1400" dirty="0" smtClean="0"/>
              <a:t>in cm</a:t>
            </a:r>
            <a:r>
              <a:rPr lang="en-US" sz="1400" baseline="30000" dirty="0" smtClean="0"/>
              <a:t>3</a:t>
            </a:r>
            <a:r>
              <a:rPr lang="en-US" sz="1400" dirty="0" smtClean="0"/>
              <a:t> </a:t>
            </a:r>
            <a:r>
              <a:rPr lang="en-US" sz="1400" dirty="0"/>
              <a:t>per minute. What measurements did she need to make?</a:t>
            </a:r>
          </a:p>
          <a:p>
            <a:endParaRPr lang="en-GB" sz="1400" dirty="0" smtClean="0"/>
          </a:p>
          <a:p>
            <a:endParaRPr lang="en-GB" sz="1400" i="1" dirty="0" smtClean="0"/>
          </a:p>
          <a:p>
            <a:endParaRPr lang="en-GB" sz="1400" i="1" dirty="0" smtClean="0"/>
          </a:p>
          <a:p>
            <a:endParaRPr lang="en-GB" sz="1400" i="1" dirty="0"/>
          </a:p>
          <a:p>
            <a:endParaRPr lang="en-GB" sz="1400" i="1" dirty="0"/>
          </a:p>
          <a:p>
            <a:endParaRPr lang="en-GB" sz="1400" i="1" dirty="0" smtClean="0"/>
          </a:p>
          <a:p>
            <a:endParaRPr lang="en-GB" sz="1400" i="1" dirty="0"/>
          </a:p>
          <a:p>
            <a:endParaRPr lang="en-GB" sz="1400" i="1" dirty="0" smtClean="0"/>
          </a:p>
          <a:p>
            <a:pPr algn="r"/>
            <a:r>
              <a:rPr lang="en-GB" sz="1400" i="1" dirty="0" smtClean="0"/>
              <a:t>(</a:t>
            </a:r>
            <a:r>
              <a:rPr lang="en-GB" sz="1400" i="1" dirty="0"/>
              <a:t>2 marks)</a:t>
            </a:r>
          </a:p>
          <a:p>
            <a:r>
              <a:rPr lang="en-US" sz="1400" dirty="0" smtClean="0"/>
              <a:t>The </a:t>
            </a:r>
            <a:r>
              <a:rPr lang="en-US" sz="1400" dirty="0"/>
              <a:t>student assumed that water uptake was equivalent to the rate of transpiration</a:t>
            </a:r>
            <a:r>
              <a:rPr lang="en-US" sz="1400" dirty="0" smtClean="0"/>
              <a:t>. Give </a:t>
            </a:r>
            <a:r>
              <a:rPr lang="en-US" sz="1400" b="1" dirty="0"/>
              <a:t>two </a:t>
            </a:r>
            <a:r>
              <a:rPr lang="en-US" sz="1400" dirty="0"/>
              <a:t>reasons why this might </a:t>
            </a:r>
            <a:r>
              <a:rPr lang="en-US" sz="1400" b="1" dirty="0"/>
              <a:t>not </a:t>
            </a:r>
            <a:r>
              <a:rPr lang="en-US" sz="1400" dirty="0"/>
              <a:t>be a valid assumption.</a:t>
            </a:r>
          </a:p>
          <a:p>
            <a:r>
              <a:rPr lang="en-GB" sz="1400" dirty="0"/>
              <a:t>1. </a:t>
            </a:r>
            <a:endParaRPr lang="en-GB" sz="1400" dirty="0" smtClean="0"/>
          </a:p>
          <a:p>
            <a:endParaRPr lang="en-GB" sz="1400" dirty="0" smtClean="0"/>
          </a:p>
          <a:p>
            <a:endParaRPr lang="en-GB" sz="1400" dirty="0"/>
          </a:p>
          <a:p>
            <a:endParaRPr lang="en-GB" sz="1400" dirty="0"/>
          </a:p>
          <a:p>
            <a:r>
              <a:rPr lang="en-GB" sz="1400" dirty="0" smtClean="0"/>
              <a:t>2</a:t>
            </a:r>
            <a:r>
              <a:rPr lang="en-GB" sz="1400" dirty="0"/>
              <a:t>. </a:t>
            </a:r>
            <a:endParaRPr lang="en-GB" sz="1400" dirty="0" smtClean="0"/>
          </a:p>
          <a:p>
            <a:endParaRPr lang="en-GB" sz="1400" i="1" dirty="0" smtClean="0"/>
          </a:p>
          <a:p>
            <a:endParaRPr lang="en-GB" sz="1400" i="1" dirty="0"/>
          </a:p>
          <a:p>
            <a:endParaRPr lang="en-GB" sz="1400" i="1" dirty="0"/>
          </a:p>
          <a:p>
            <a:pPr algn="r"/>
            <a:r>
              <a:rPr lang="en-GB" sz="1400" i="1" dirty="0" smtClean="0"/>
              <a:t>(</a:t>
            </a:r>
            <a:r>
              <a:rPr lang="en-GB" sz="1400" i="1" dirty="0"/>
              <a:t>2 marks</a:t>
            </a:r>
            <a:r>
              <a:rPr lang="en-GB" sz="1400" i="1" dirty="0" smtClean="0"/>
              <a:t>)</a:t>
            </a:r>
            <a:endParaRPr lang="en-GB" sz="1400" i="1" dirty="0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276872"/>
            <a:ext cx="2736304" cy="18651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79512" y="188640"/>
            <a:ext cx="8784976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latin typeface="Arial" pitchFamily="34" charset="0"/>
                <a:cs typeface="Arial" pitchFamily="34" charset="0"/>
              </a:rPr>
              <a:t>Module 3: Section 3: Transport in Plants</a:t>
            </a:r>
            <a:endParaRPr lang="en-GB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44640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9512" y="691973"/>
            <a:ext cx="5688632" cy="107721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1600" dirty="0" smtClean="0"/>
              <a:t>3.1 Gas exchange in fish:</a:t>
            </a:r>
          </a:p>
          <a:p>
            <a:r>
              <a:rPr lang="en-GB" sz="1200" dirty="0" smtClean="0"/>
              <a:t>What is the structure of fish gills?</a:t>
            </a:r>
          </a:p>
          <a:p>
            <a:r>
              <a:rPr lang="en-GB" sz="1200" dirty="0" smtClean="0"/>
              <a:t>How is water passed along fish gills?</a:t>
            </a:r>
          </a:p>
          <a:p>
            <a:r>
              <a:rPr lang="en-GB" sz="1200" dirty="0" smtClean="0"/>
              <a:t>What is the difference between parallel flow and countercurrent flow?</a:t>
            </a:r>
          </a:p>
          <a:p>
            <a:r>
              <a:rPr lang="en-GB" sz="1200" dirty="0" smtClean="0"/>
              <a:t>How does countercurrent flow increase the rate of gas exchange?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012160" y="678687"/>
            <a:ext cx="2952328" cy="90881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noAutofit/>
          </a:bodyPr>
          <a:lstStyle/>
          <a:p>
            <a:r>
              <a:rPr lang="en-GB" sz="1600" dirty="0" smtClean="0"/>
              <a:t>Key words:</a:t>
            </a:r>
            <a:endParaRPr lang="en-GB" sz="1400" dirty="0" smtClean="0"/>
          </a:p>
          <a:p>
            <a:r>
              <a:rPr lang="en-GB" sz="1200" dirty="0" smtClean="0"/>
              <a:t>countercurrent flow; operculum; buccal cavity; gill arch; gill filaments; gill lamellae;</a:t>
            </a:r>
            <a:endParaRPr lang="en-GB" sz="1200" dirty="0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668" y="2132856"/>
            <a:ext cx="1959780" cy="22274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9512" y="1930272"/>
            <a:ext cx="4392488" cy="4699413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noAutofit/>
          </a:bodyPr>
          <a:lstStyle/>
          <a:p>
            <a:r>
              <a:rPr lang="en-GB" sz="1200" dirty="0" smtClean="0"/>
              <a:t>Describe parallel flow and countercurrent flow:</a:t>
            </a:r>
          </a:p>
          <a:p>
            <a:endParaRPr lang="en-GB" sz="1200" dirty="0"/>
          </a:p>
          <a:p>
            <a:endParaRPr lang="en-GB" sz="1200" dirty="0" smtClean="0"/>
          </a:p>
          <a:p>
            <a:endParaRPr lang="en-GB" sz="1200" dirty="0"/>
          </a:p>
          <a:p>
            <a:endParaRPr lang="en-GB" sz="1200" dirty="0" smtClean="0"/>
          </a:p>
          <a:p>
            <a:endParaRPr lang="en-GB" sz="1200" dirty="0"/>
          </a:p>
          <a:p>
            <a:endParaRPr lang="en-GB" sz="1200" dirty="0" smtClean="0"/>
          </a:p>
          <a:p>
            <a:endParaRPr lang="en-GB" sz="1200" dirty="0"/>
          </a:p>
          <a:p>
            <a:endParaRPr lang="en-GB" sz="1200" dirty="0" smtClean="0"/>
          </a:p>
          <a:p>
            <a:endParaRPr lang="en-GB" sz="1200" dirty="0"/>
          </a:p>
          <a:p>
            <a:endParaRPr lang="en-GB" sz="1200" dirty="0" smtClean="0"/>
          </a:p>
          <a:p>
            <a:endParaRPr lang="en-GB" sz="1200" dirty="0"/>
          </a:p>
          <a:p>
            <a:endParaRPr lang="en-GB" sz="1200" dirty="0" smtClean="0"/>
          </a:p>
          <a:p>
            <a:r>
              <a:rPr lang="en-GB" sz="1200" dirty="0" smtClean="0"/>
              <a:t>Complete the gaps in the table:</a:t>
            </a:r>
          </a:p>
          <a:p>
            <a:endParaRPr lang="en-GB" sz="1200" dirty="0"/>
          </a:p>
          <a:p>
            <a:endParaRPr lang="en-GB" sz="1200" dirty="0" smtClean="0"/>
          </a:p>
          <a:p>
            <a:endParaRPr lang="en-GB" sz="1200" dirty="0"/>
          </a:p>
          <a:p>
            <a:endParaRPr lang="en-GB" sz="1200" dirty="0" smtClean="0"/>
          </a:p>
          <a:p>
            <a:endParaRPr lang="en-GB" sz="1200" dirty="0"/>
          </a:p>
          <a:p>
            <a:endParaRPr lang="en-GB" sz="1200" dirty="0" smtClean="0"/>
          </a:p>
          <a:p>
            <a:endParaRPr lang="en-GB" sz="1200" dirty="0"/>
          </a:p>
          <a:p>
            <a:endParaRPr lang="en-GB" sz="1200" dirty="0" smtClean="0"/>
          </a:p>
          <a:p>
            <a:endParaRPr lang="en-GB" sz="1200" dirty="0"/>
          </a:p>
          <a:p>
            <a:endParaRPr lang="en-GB" sz="1200" dirty="0" smtClean="0"/>
          </a:p>
          <a:p>
            <a:endParaRPr lang="en-GB" sz="1200" dirty="0"/>
          </a:p>
          <a:p>
            <a:endParaRPr lang="en-GB" sz="1200" dirty="0" smtClean="0"/>
          </a:p>
          <a:p>
            <a:endParaRPr lang="en-GB" sz="1200" dirty="0"/>
          </a:p>
          <a:p>
            <a:endParaRPr lang="en-GB" sz="1200" dirty="0" smtClean="0"/>
          </a:p>
          <a:p>
            <a:endParaRPr lang="en-GB" sz="1200" dirty="0"/>
          </a:p>
          <a:p>
            <a:endParaRPr lang="en-GB" sz="1200" dirty="0" smtClean="0"/>
          </a:p>
          <a:p>
            <a:endParaRPr lang="en-GB" sz="1200" dirty="0"/>
          </a:p>
        </p:txBody>
      </p:sp>
      <p:sp>
        <p:nvSpPr>
          <p:cNvPr id="7" name="TextBox 6"/>
          <p:cNvSpPr txBox="1"/>
          <p:nvPr/>
        </p:nvSpPr>
        <p:spPr>
          <a:xfrm>
            <a:off x="4788024" y="1855210"/>
            <a:ext cx="4176464" cy="4809238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noAutofit/>
          </a:bodyPr>
          <a:lstStyle/>
          <a:p>
            <a:r>
              <a:rPr lang="en-GB" sz="1200" dirty="0" smtClean="0"/>
              <a:t>Label a gill arch, gill filaments and gill plates.</a:t>
            </a:r>
          </a:p>
          <a:p>
            <a:r>
              <a:rPr lang="en-GB" sz="1200" dirty="0" smtClean="0"/>
              <a:t>Annotate the diagrams to show direction of blood flow and water flow.</a:t>
            </a:r>
            <a:endParaRPr lang="en-GB" sz="1200" dirty="0"/>
          </a:p>
        </p:txBody>
      </p:sp>
      <p:sp>
        <p:nvSpPr>
          <p:cNvPr id="9" name="TextBox 8"/>
          <p:cNvSpPr txBox="1"/>
          <p:nvPr/>
        </p:nvSpPr>
        <p:spPr>
          <a:xfrm>
            <a:off x="179512" y="188640"/>
            <a:ext cx="8784976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latin typeface="Arial" pitchFamily="34" charset="0"/>
                <a:cs typeface="Arial" pitchFamily="34" charset="0"/>
              </a:rPr>
              <a:t>Module 3: Section 1: Exchange Surfaces</a:t>
            </a:r>
            <a:endParaRPr lang="en-GB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 descr="Screen Shot 2016-04-25 at 07.36.44.png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6680" y="2523253"/>
            <a:ext cx="2349663" cy="2082945"/>
          </a:xfrm>
          <a:prstGeom prst="rect">
            <a:avLst/>
          </a:prstGeom>
        </p:spPr>
      </p:pic>
      <p:pic>
        <p:nvPicPr>
          <p:cNvPr id="6" name="Picture 5" descr="Screen Shot 2016-04-25 at 07.35.29.png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100000"/>
                    </a14:imgEffect>
                    <a14:imgEffect>
                      <a14:brightnessContrast contrast="-4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6680" y="5003777"/>
            <a:ext cx="3035511" cy="1219285"/>
          </a:xfrm>
          <a:prstGeom prst="rect">
            <a:avLst/>
          </a:prstGeom>
        </p:spPr>
      </p:pic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8327755"/>
              </p:ext>
            </p:extLst>
          </p:nvPr>
        </p:nvGraphicFramePr>
        <p:xfrm>
          <a:off x="389214" y="4606198"/>
          <a:ext cx="3953610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1393"/>
                <a:gridCol w="1862217"/>
              </a:tblGrid>
              <a:tr h="415159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Bringing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</a:rPr>
                        <a:t> water into the Buccal Cavity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Pushing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</a:rPr>
                        <a:t> water over the gills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9095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Mouth Opens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Mouth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9095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Operculum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Buccal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</a:rPr>
                        <a:t> cavity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9095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Floor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Decreases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9095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Increase in 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Water is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</a:rPr>
                        <a:t> forced over gills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15159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Water is drawn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</a:rPr>
                        <a:t> in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---------------------------------------------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345783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9512" y="691973"/>
            <a:ext cx="5688632" cy="89255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1600" dirty="0" smtClean="0"/>
              <a:t>3.1 </a:t>
            </a:r>
            <a:r>
              <a:rPr lang="en-GB" sz="1600" dirty="0"/>
              <a:t> </a:t>
            </a:r>
            <a:r>
              <a:rPr lang="en-GB" sz="1600" dirty="0" smtClean="0"/>
              <a:t>Mammalian Gas Exchange Systems</a:t>
            </a:r>
          </a:p>
          <a:p>
            <a:r>
              <a:rPr lang="en-GB" sz="1200" dirty="0" smtClean="0"/>
              <a:t>Know about the structures of a mammalian gas exchange</a:t>
            </a:r>
          </a:p>
          <a:p>
            <a:r>
              <a:rPr lang="en-GB" sz="1200" dirty="0" smtClean="0"/>
              <a:t>Know about the functions of the different tissue and their locations in the mammalian gas exchange system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012160" y="678687"/>
            <a:ext cx="2952328" cy="90881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noAutofit/>
          </a:bodyPr>
          <a:lstStyle/>
          <a:p>
            <a:r>
              <a:rPr lang="en-GB" sz="1600" dirty="0" smtClean="0"/>
              <a:t>Key words: </a:t>
            </a:r>
            <a:r>
              <a:rPr lang="en-GB" sz="1200" dirty="0" smtClean="0"/>
              <a:t>cartilage; ciliated epithelium; goblet cells; smooth muscle; elastic fibres; intercostal muscles (internal and external);</a:t>
            </a:r>
          </a:p>
          <a:p>
            <a:r>
              <a:rPr lang="en-GB" sz="1200" dirty="0"/>
              <a:t>t</a:t>
            </a:r>
            <a:r>
              <a:rPr lang="en-GB" sz="1200" dirty="0" smtClean="0"/>
              <a:t>rachea; bronchi; bronchioles; diaphragm;</a:t>
            </a:r>
            <a:endParaRPr lang="en-GB" sz="1400" dirty="0" smtClean="0"/>
          </a:p>
          <a:p>
            <a:endParaRPr lang="en-GB" sz="1200" dirty="0"/>
          </a:p>
        </p:txBody>
      </p:sp>
      <p:sp>
        <p:nvSpPr>
          <p:cNvPr id="2" name="TextBox 1"/>
          <p:cNvSpPr txBox="1"/>
          <p:nvPr/>
        </p:nvSpPr>
        <p:spPr>
          <a:xfrm>
            <a:off x="179512" y="1746250"/>
            <a:ext cx="4487739" cy="4918198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noAutofit/>
          </a:bodyPr>
          <a:lstStyle/>
          <a:p>
            <a:r>
              <a:rPr lang="en-GB" sz="1200" dirty="0" smtClean="0"/>
              <a:t>Label the lungs:</a:t>
            </a:r>
            <a:endParaRPr lang="en-GB" sz="1200" dirty="0"/>
          </a:p>
          <a:p>
            <a:endParaRPr lang="en-GB" sz="1200" dirty="0" smtClean="0"/>
          </a:p>
          <a:p>
            <a:endParaRPr lang="en-GB" sz="1200" dirty="0"/>
          </a:p>
          <a:p>
            <a:endParaRPr lang="en-GB" sz="1200" dirty="0" smtClean="0"/>
          </a:p>
          <a:p>
            <a:endParaRPr lang="en-GB" sz="1200" dirty="0"/>
          </a:p>
          <a:p>
            <a:endParaRPr lang="en-GB" sz="1200" dirty="0" smtClean="0"/>
          </a:p>
          <a:p>
            <a:endParaRPr lang="en-GB" sz="1200" dirty="0"/>
          </a:p>
          <a:p>
            <a:endParaRPr lang="en-GB" sz="1200" dirty="0" smtClean="0"/>
          </a:p>
          <a:p>
            <a:endParaRPr lang="en-GB" sz="1200" dirty="0"/>
          </a:p>
          <a:p>
            <a:endParaRPr lang="en-GB" sz="1200" dirty="0" smtClean="0"/>
          </a:p>
          <a:p>
            <a:endParaRPr lang="en-GB" sz="1200" dirty="0"/>
          </a:p>
          <a:p>
            <a:endParaRPr lang="en-GB" sz="1200" dirty="0" smtClean="0"/>
          </a:p>
          <a:p>
            <a:endParaRPr lang="en-GB" sz="1200" dirty="0"/>
          </a:p>
          <a:p>
            <a:endParaRPr lang="en-GB" sz="1200" dirty="0" smtClean="0"/>
          </a:p>
          <a:p>
            <a:endParaRPr lang="en-GB" sz="1200" dirty="0"/>
          </a:p>
          <a:p>
            <a:endParaRPr lang="en-GB" sz="1200" dirty="0" smtClean="0"/>
          </a:p>
          <a:p>
            <a:endParaRPr lang="en-GB" sz="1200" dirty="0"/>
          </a:p>
          <a:p>
            <a:endParaRPr lang="en-GB" sz="1200" dirty="0" smtClean="0"/>
          </a:p>
          <a:p>
            <a:endParaRPr lang="en-GB" sz="1200" dirty="0"/>
          </a:p>
          <a:p>
            <a:endParaRPr lang="en-GB" sz="1200" dirty="0" smtClean="0"/>
          </a:p>
          <a:p>
            <a:endParaRPr lang="en-GB" sz="1200" dirty="0"/>
          </a:p>
          <a:p>
            <a:endParaRPr lang="en-GB" sz="1200" dirty="0" smtClean="0"/>
          </a:p>
          <a:p>
            <a:endParaRPr lang="en-GB" sz="1200" dirty="0"/>
          </a:p>
          <a:p>
            <a:endParaRPr lang="en-GB" sz="1200" dirty="0" smtClean="0"/>
          </a:p>
          <a:p>
            <a:endParaRPr lang="en-GB" sz="1200" dirty="0"/>
          </a:p>
          <a:p>
            <a:endParaRPr lang="en-GB" sz="1200" dirty="0" smtClean="0"/>
          </a:p>
          <a:p>
            <a:endParaRPr lang="en-GB" sz="1200" dirty="0"/>
          </a:p>
        </p:txBody>
      </p:sp>
      <p:sp>
        <p:nvSpPr>
          <p:cNvPr id="7" name="TextBox 6"/>
          <p:cNvSpPr txBox="1"/>
          <p:nvPr/>
        </p:nvSpPr>
        <p:spPr>
          <a:xfrm>
            <a:off x="4788024" y="1746250"/>
            <a:ext cx="4176464" cy="4918198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noAutofit/>
          </a:bodyPr>
          <a:lstStyle/>
          <a:p>
            <a:r>
              <a:rPr lang="en-GB" sz="1200" dirty="0" smtClean="0"/>
              <a:t>Tissues found within the lungs and their functions:</a:t>
            </a:r>
          </a:p>
          <a:p>
            <a:endParaRPr lang="en-GB" sz="1200" dirty="0"/>
          </a:p>
          <a:p>
            <a:r>
              <a:rPr lang="en-GB" sz="1200" dirty="0" smtClean="0"/>
              <a:t>			</a:t>
            </a:r>
            <a:r>
              <a:rPr lang="en-GB" sz="1200" dirty="0"/>
              <a:t>	</a:t>
            </a:r>
            <a:r>
              <a:rPr lang="en-GB" sz="1200" dirty="0" smtClean="0"/>
              <a:t>Label the ciliated epithelial</a:t>
            </a:r>
          </a:p>
          <a:p>
            <a:r>
              <a:rPr lang="en-GB" sz="1200" dirty="0"/>
              <a:t>	</a:t>
            </a:r>
            <a:r>
              <a:rPr lang="en-GB" sz="1200" dirty="0" smtClean="0"/>
              <a:t>			cells and goblet cells.</a:t>
            </a:r>
          </a:p>
          <a:p>
            <a:endParaRPr lang="en-GB" sz="1200" dirty="0"/>
          </a:p>
          <a:p>
            <a:r>
              <a:rPr lang="en-GB" sz="1200" dirty="0" smtClean="0"/>
              <a:t>				Where are they found in 					the lungs?</a:t>
            </a:r>
          </a:p>
          <a:p>
            <a:endParaRPr lang="en-GB" sz="1200" dirty="0"/>
          </a:p>
          <a:p>
            <a:r>
              <a:rPr lang="en-GB" sz="1200" dirty="0" smtClean="0"/>
              <a:t>				What do they do?</a:t>
            </a:r>
          </a:p>
          <a:p>
            <a:endParaRPr lang="en-GB" sz="1200" dirty="0"/>
          </a:p>
          <a:p>
            <a:r>
              <a:rPr lang="en-GB" sz="1200" dirty="0" smtClean="0"/>
              <a:t>Cartilage, smooth muscle and elastic fibres are tissues found within the lungs.</a:t>
            </a:r>
          </a:p>
          <a:p>
            <a:endParaRPr lang="en-GB" sz="1200" dirty="0"/>
          </a:p>
          <a:p>
            <a:r>
              <a:rPr lang="en-GB" sz="1200" dirty="0" smtClean="0"/>
              <a:t>Where is cartilage found in the lungs and what is its purpose?</a:t>
            </a:r>
          </a:p>
          <a:p>
            <a:endParaRPr lang="en-GB" sz="1200" dirty="0"/>
          </a:p>
          <a:p>
            <a:endParaRPr lang="en-GB" sz="1200" dirty="0" smtClean="0"/>
          </a:p>
          <a:p>
            <a:r>
              <a:rPr lang="en-GB" sz="1200" dirty="0" smtClean="0"/>
              <a:t>Smooth muscle like all muscle tissue can contract and relax.  By contracting the smooth muscle tissue can cause the bronchi and bronchioles to narrow.</a:t>
            </a:r>
          </a:p>
          <a:p>
            <a:endParaRPr lang="en-GB" sz="1200" dirty="0"/>
          </a:p>
          <a:p>
            <a:r>
              <a:rPr lang="en-GB" sz="1200" dirty="0" smtClean="0"/>
              <a:t>Elastic fibres give the property to structures of stretch and recoil.  Explain the terms stretch and recoil.</a:t>
            </a:r>
          </a:p>
          <a:p>
            <a:endParaRPr lang="en-GB" sz="1200" dirty="0"/>
          </a:p>
          <a:p>
            <a:r>
              <a:rPr lang="en-GB" sz="1200" dirty="0" smtClean="0"/>
              <a:t>Elastic fibres are found in the alveoli – why might this be useful?</a:t>
            </a:r>
          </a:p>
          <a:p>
            <a:endParaRPr lang="en-GB" sz="1200" dirty="0"/>
          </a:p>
          <a:p>
            <a:endParaRPr lang="en-GB" sz="1200" dirty="0"/>
          </a:p>
        </p:txBody>
      </p:sp>
      <p:sp>
        <p:nvSpPr>
          <p:cNvPr id="9" name="TextBox 8"/>
          <p:cNvSpPr txBox="1"/>
          <p:nvPr/>
        </p:nvSpPr>
        <p:spPr>
          <a:xfrm>
            <a:off x="179512" y="188640"/>
            <a:ext cx="8784976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latin typeface="Arial" pitchFamily="34" charset="0"/>
                <a:cs typeface="Arial" pitchFamily="34" charset="0"/>
              </a:rPr>
              <a:t>Module 3: Section 1: Exchange Surfaces</a:t>
            </a:r>
            <a:endParaRPr lang="en-GB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Picture 11" descr="501"/>
          <p:cNvPicPr/>
          <p:nvPr/>
        </p:nvPicPr>
        <p:blipFill>
          <a:blip r:embed="rId2" cstate="print">
            <a:lum bright="-20000" contrast="3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69714" y="2305922"/>
            <a:ext cx="3952625" cy="39630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Screen Shot 2016-04-25 at 08.19.27.png"/>
          <p:cNvPicPr>
            <a:picLocks noChangeAspect="1"/>
          </p:cNvPicPr>
          <p:nvPr/>
        </p:nvPicPr>
        <p:blipFill>
          <a:blip r:embed="rId4">
            <a:grayscl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1636" y="2037402"/>
            <a:ext cx="1589319" cy="1370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1922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79512" y="650927"/>
            <a:ext cx="5292000" cy="98488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noAutofit/>
          </a:bodyPr>
          <a:lstStyle/>
          <a:p>
            <a:r>
              <a:rPr lang="en-GB" sz="1600" dirty="0" smtClean="0"/>
              <a:t>3.1 The mechanism of breathing:</a:t>
            </a:r>
          </a:p>
          <a:p>
            <a:r>
              <a:rPr lang="en-GB" sz="1200" dirty="0" smtClean="0"/>
              <a:t>How is air moved into the lung when breathing in?</a:t>
            </a:r>
          </a:p>
          <a:p>
            <a:r>
              <a:rPr lang="en-GB" sz="1200" dirty="0" smtClean="0"/>
              <a:t>How is air moved out of the lungs when breathing out?</a:t>
            </a:r>
          </a:p>
          <a:p>
            <a:r>
              <a:rPr lang="en-GB" sz="1200" dirty="0" smtClean="0"/>
              <a:t>What is meant by pulmonary ventilation and how is it calculated?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615512" y="666855"/>
            <a:ext cx="3348976" cy="107939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noAutofit/>
          </a:bodyPr>
          <a:lstStyle/>
          <a:p>
            <a:r>
              <a:rPr lang="en-GB" sz="1600" dirty="0" smtClean="0"/>
              <a:t>Key words</a:t>
            </a:r>
            <a:r>
              <a:rPr lang="en-GB" sz="1600" dirty="0"/>
              <a:t>: </a:t>
            </a:r>
            <a:r>
              <a:rPr lang="en-GB" sz="1200" dirty="0" smtClean="0"/>
              <a:t>diaphragm; </a:t>
            </a:r>
            <a:r>
              <a:rPr lang="en-GB" sz="1200" dirty="0"/>
              <a:t>expiration</a:t>
            </a:r>
            <a:r>
              <a:rPr lang="en-GB" sz="1200" dirty="0" smtClean="0"/>
              <a:t>; </a:t>
            </a:r>
            <a:r>
              <a:rPr lang="en-GB" sz="1200" dirty="0"/>
              <a:t>external intercostal muscles;</a:t>
            </a:r>
            <a:r>
              <a:rPr lang="en-GB" sz="1200" dirty="0" smtClean="0"/>
              <a:t> </a:t>
            </a:r>
            <a:r>
              <a:rPr lang="en-GB" sz="1200" dirty="0"/>
              <a:t>inspiration; </a:t>
            </a:r>
            <a:r>
              <a:rPr lang="en-GB" sz="1200" dirty="0" smtClean="0"/>
              <a:t>internal </a:t>
            </a:r>
            <a:r>
              <a:rPr lang="en-GB" sz="1200" dirty="0"/>
              <a:t>intercostal </a:t>
            </a:r>
            <a:r>
              <a:rPr lang="en-GB" sz="1200" dirty="0" smtClean="0"/>
              <a:t>muscles; </a:t>
            </a:r>
            <a:r>
              <a:rPr lang="en-GB" sz="1200" dirty="0"/>
              <a:t>pulmonary ventilation;</a:t>
            </a:r>
            <a:r>
              <a:rPr lang="en-GB" sz="1200" dirty="0" smtClean="0"/>
              <a:t> </a:t>
            </a:r>
            <a:r>
              <a:rPr lang="en-GB" sz="1200" dirty="0"/>
              <a:t>tidal volume; </a:t>
            </a:r>
            <a:r>
              <a:rPr lang="en-GB" sz="1200" dirty="0" smtClean="0"/>
              <a:t>vital capacity, breathing rate; oxygen uptake.</a:t>
            </a:r>
            <a:endParaRPr lang="en-GB" sz="1200" dirty="0"/>
          </a:p>
        </p:txBody>
      </p:sp>
      <p:sp>
        <p:nvSpPr>
          <p:cNvPr id="17" name="TextBox 16"/>
          <p:cNvSpPr txBox="1"/>
          <p:nvPr/>
        </p:nvSpPr>
        <p:spPr>
          <a:xfrm>
            <a:off x="179512" y="188640"/>
            <a:ext cx="8784976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latin typeface="Arial" pitchFamily="34" charset="0"/>
                <a:cs typeface="Arial" pitchFamily="34" charset="0"/>
              </a:rPr>
              <a:t>Module 3: Section 1: Exchange Surfaces</a:t>
            </a:r>
            <a:endParaRPr lang="en-GB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8" name="Picture 17" descr="5"/>
          <p:cNvPicPr/>
          <p:nvPr/>
        </p:nvPicPr>
        <p:blipFill>
          <a:blip r:embed="rId2">
            <a:lum bright="-40000" contras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46250"/>
            <a:ext cx="5292000" cy="202501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179512" y="3834306"/>
            <a:ext cx="5292000" cy="276999"/>
          </a:xfrm>
          <a:prstGeom prst="rect">
            <a:avLst/>
          </a:prstGeom>
          <a:noFill/>
          <a:ln w="2921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Label the diagrams above as inspiration or expiration.</a:t>
            </a:r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6821388"/>
              </p:ext>
            </p:extLst>
          </p:nvPr>
        </p:nvGraphicFramePr>
        <p:xfrm>
          <a:off x="243334" y="4133015"/>
          <a:ext cx="5228178" cy="25864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2726"/>
                <a:gridCol w="1742726"/>
                <a:gridCol w="1742726"/>
              </a:tblGrid>
              <a:tr h="418007"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rgbClr val="000000"/>
                          </a:solidFill>
                        </a:rPr>
                        <a:t>Inspiration</a:t>
                      </a:r>
                      <a:endParaRPr lang="en-US" sz="12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rgbClr val="000000"/>
                          </a:solidFill>
                        </a:rPr>
                        <a:t>Expiration</a:t>
                      </a:r>
                      <a:endParaRPr lang="en-US" sz="12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18007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rgbClr val="000000"/>
                          </a:solidFill>
                        </a:rPr>
                        <a:t>External Intercostal muscles</a:t>
                      </a:r>
                      <a:endParaRPr lang="en-US" sz="12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18007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rgbClr val="000000"/>
                          </a:solidFill>
                        </a:rPr>
                        <a:t>Internal Intercostal muscles</a:t>
                      </a:r>
                      <a:endParaRPr lang="en-US" sz="12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18007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rgbClr val="000000"/>
                          </a:solidFill>
                        </a:rPr>
                        <a:t>Thoracic volume</a:t>
                      </a:r>
                      <a:endParaRPr lang="en-US" sz="12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18007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rgbClr val="000000"/>
                          </a:solidFill>
                        </a:rPr>
                        <a:t>Thoracic Pressure</a:t>
                      </a:r>
                      <a:endParaRPr lang="en-US" sz="12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18007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rgbClr val="000000"/>
                          </a:solidFill>
                        </a:rPr>
                        <a:t>Air moves</a:t>
                      </a:r>
                      <a:endParaRPr lang="en-US" sz="12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5615512" y="1843950"/>
            <a:ext cx="3348976" cy="1754327"/>
          </a:xfrm>
          <a:prstGeom prst="rect">
            <a:avLst/>
          </a:prstGeom>
          <a:noFill/>
          <a:ln w="2794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What is a spirometer?</a:t>
            </a:r>
          </a:p>
          <a:p>
            <a:endParaRPr lang="en-US" sz="1200" dirty="0"/>
          </a:p>
          <a:p>
            <a:r>
              <a:rPr lang="en-US" sz="1200" dirty="0" smtClean="0"/>
              <a:t>The vital capacity of the lungs equals the sum of 3 things, what are these?</a:t>
            </a:r>
          </a:p>
          <a:p>
            <a:pPr marL="171450" indent="-171450">
              <a:buFont typeface="Arial"/>
              <a:buChar char="•"/>
            </a:pPr>
            <a:r>
              <a:rPr lang="en-US" sz="1200" dirty="0" smtClean="0"/>
              <a:t> </a:t>
            </a:r>
          </a:p>
          <a:p>
            <a:pPr marL="171450" indent="-171450">
              <a:buFont typeface="Arial"/>
              <a:buChar char="•"/>
            </a:pPr>
            <a:r>
              <a:rPr lang="en-US" sz="1200" dirty="0"/>
              <a:t> </a:t>
            </a:r>
            <a:endParaRPr lang="en-US" sz="1200" dirty="0" smtClean="0"/>
          </a:p>
          <a:p>
            <a:pPr marL="171450" indent="-171450">
              <a:buFont typeface="Arial"/>
              <a:buChar char="•"/>
            </a:pPr>
            <a:r>
              <a:rPr lang="en-US" sz="1200" dirty="0"/>
              <a:t> </a:t>
            </a:r>
            <a:endParaRPr lang="en-US" sz="1200" dirty="0" smtClean="0"/>
          </a:p>
          <a:p>
            <a:endParaRPr lang="en-US" sz="1200" dirty="0"/>
          </a:p>
          <a:p>
            <a:endParaRPr lang="en-US" sz="1200" dirty="0"/>
          </a:p>
        </p:txBody>
      </p:sp>
      <p:pic>
        <p:nvPicPr>
          <p:cNvPr id="19" name="Picture 18" descr="Screen Shot 2016-04-25 at 08.43.48.png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771441" y="3611341"/>
            <a:ext cx="3193047" cy="1762723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5615512" y="5460347"/>
            <a:ext cx="3437577" cy="1200329"/>
          </a:xfrm>
          <a:prstGeom prst="rect">
            <a:avLst/>
          </a:prstGeom>
          <a:noFill/>
          <a:ln w="2794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Use the diagram above to explain the following:</a:t>
            </a:r>
          </a:p>
          <a:p>
            <a:r>
              <a:rPr lang="en-US" sz="1200" dirty="0" smtClean="0"/>
              <a:t>Tidal volume:</a:t>
            </a:r>
          </a:p>
          <a:p>
            <a:r>
              <a:rPr lang="en-US" sz="1200" dirty="0" smtClean="0"/>
              <a:t>Inspiratory reserve volume:</a:t>
            </a:r>
          </a:p>
          <a:p>
            <a:r>
              <a:rPr lang="en-US" sz="1200" dirty="0" smtClean="0"/>
              <a:t>Expiratory reserve volume:</a:t>
            </a:r>
          </a:p>
          <a:p>
            <a:r>
              <a:rPr lang="en-US" sz="1200" dirty="0" smtClean="0"/>
              <a:t>Vital capacity:</a:t>
            </a:r>
          </a:p>
          <a:p>
            <a:r>
              <a:rPr lang="en-US" sz="1200" dirty="0" smtClean="0"/>
              <a:t>What is the residual volume?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9549783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79512" y="755412"/>
            <a:ext cx="8784976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latin typeface="Arial" pitchFamily="34" charset="0"/>
                <a:cs typeface="Arial" pitchFamily="34" charset="0"/>
              </a:rPr>
              <a:t>Exam questions</a:t>
            </a:r>
            <a:endParaRPr lang="en-GB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79512" y="1358175"/>
            <a:ext cx="4392488" cy="532453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1200" dirty="0" smtClean="0"/>
              <a:t>The </a:t>
            </a:r>
            <a:r>
              <a:rPr lang="en-US" sz="1200" dirty="0"/>
              <a:t>diagram shows the position of the diaphragm at times </a:t>
            </a:r>
            <a:r>
              <a:rPr lang="en-US" sz="1200" b="1" dirty="0"/>
              <a:t>P </a:t>
            </a:r>
            <a:r>
              <a:rPr lang="en-US" sz="1200" dirty="0"/>
              <a:t>and </a:t>
            </a:r>
            <a:r>
              <a:rPr lang="en-US" sz="1200" b="1" dirty="0"/>
              <a:t>Q</a:t>
            </a:r>
            <a:r>
              <a:rPr lang="en-US" sz="1200" dirty="0" smtClean="0"/>
              <a:t>.</a:t>
            </a:r>
          </a:p>
          <a:p>
            <a:endParaRPr lang="en-US" sz="1600" dirty="0" smtClean="0"/>
          </a:p>
          <a:p>
            <a:endParaRPr lang="en-US" sz="1600" dirty="0" smtClean="0"/>
          </a:p>
          <a:p>
            <a:endParaRPr lang="en-US" sz="1600" dirty="0" smtClean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 smtClean="0"/>
          </a:p>
          <a:p>
            <a:endParaRPr lang="en-US" sz="1600" dirty="0"/>
          </a:p>
          <a:p>
            <a:endParaRPr lang="en-US" sz="1600" dirty="0" smtClean="0"/>
          </a:p>
          <a:p>
            <a:endParaRPr lang="en-US" sz="1600" dirty="0"/>
          </a:p>
          <a:p>
            <a:r>
              <a:rPr lang="en-US" sz="1200" dirty="0" smtClean="0"/>
              <a:t>Describe </a:t>
            </a:r>
            <a:r>
              <a:rPr lang="en-US" sz="1200" dirty="0"/>
              <a:t>what happens to the diaphragm between times </a:t>
            </a:r>
            <a:r>
              <a:rPr lang="en-US" sz="1200" b="1" dirty="0"/>
              <a:t>P </a:t>
            </a:r>
            <a:r>
              <a:rPr lang="en-US" sz="1200" dirty="0"/>
              <a:t>and </a:t>
            </a:r>
            <a:r>
              <a:rPr lang="en-US" sz="1200" b="1" dirty="0"/>
              <a:t>Q </a:t>
            </a:r>
            <a:r>
              <a:rPr lang="en-US" sz="1200" dirty="0"/>
              <a:t>to bring about </a:t>
            </a:r>
            <a:r>
              <a:rPr lang="en-US" sz="1200" dirty="0" smtClean="0"/>
              <a:t>the </a:t>
            </a:r>
            <a:r>
              <a:rPr lang="en-GB" sz="1200" dirty="0" smtClean="0"/>
              <a:t>change </a:t>
            </a:r>
            <a:r>
              <a:rPr lang="en-GB" sz="1200" dirty="0"/>
              <a:t>in its shape.</a:t>
            </a:r>
          </a:p>
          <a:p>
            <a:endParaRPr lang="en-GB" sz="1600" i="1" dirty="0" smtClean="0"/>
          </a:p>
          <a:p>
            <a:endParaRPr lang="en-GB" sz="1600" i="1" dirty="0"/>
          </a:p>
          <a:p>
            <a:endParaRPr lang="en-GB" sz="1600" i="1" dirty="0" smtClean="0"/>
          </a:p>
          <a:p>
            <a:endParaRPr lang="en-GB" sz="1600" i="1" dirty="0" smtClean="0"/>
          </a:p>
          <a:p>
            <a:endParaRPr lang="en-GB" sz="1600" i="1" dirty="0"/>
          </a:p>
          <a:p>
            <a:endParaRPr lang="en-GB" sz="1600" i="1" dirty="0" smtClean="0"/>
          </a:p>
          <a:p>
            <a:endParaRPr lang="en-GB" sz="1600" i="1" dirty="0"/>
          </a:p>
          <a:p>
            <a:endParaRPr lang="en-GB" sz="1600" i="1" dirty="0" smtClean="0"/>
          </a:p>
          <a:p>
            <a:endParaRPr lang="en-GB" sz="1600" i="1" dirty="0"/>
          </a:p>
          <a:p>
            <a:pPr algn="r"/>
            <a:r>
              <a:rPr lang="en-GB" sz="1600" dirty="0" smtClean="0"/>
              <a:t>(</a:t>
            </a:r>
            <a:r>
              <a:rPr lang="en-GB" sz="1600" dirty="0"/>
              <a:t>2 marks</a:t>
            </a:r>
            <a:r>
              <a:rPr lang="en-GB" sz="1600" dirty="0" smtClean="0"/>
              <a:t>)</a:t>
            </a:r>
            <a:endParaRPr lang="en-GB" sz="1600" dirty="0"/>
          </a:p>
        </p:txBody>
      </p:sp>
      <p:sp>
        <p:nvSpPr>
          <p:cNvPr id="5" name="Rectangle 4"/>
          <p:cNvSpPr/>
          <p:nvPr/>
        </p:nvSpPr>
        <p:spPr>
          <a:xfrm>
            <a:off x="4716016" y="1358175"/>
            <a:ext cx="4227132" cy="526297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1200" dirty="0"/>
              <a:t>Air moves into the lungs between times </a:t>
            </a:r>
            <a:r>
              <a:rPr lang="en-US" sz="1200" b="1" dirty="0"/>
              <a:t>P </a:t>
            </a:r>
            <a:r>
              <a:rPr lang="en-US" sz="1200" dirty="0"/>
              <a:t>and </a:t>
            </a:r>
            <a:r>
              <a:rPr lang="en-US" sz="1200" b="1" dirty="0"/>
              <a:t>Q</a:t>
            </a:r>
            <a:r>
              <a:rPr lang="en-US" sz="1200" dirty="0"/>
              <a:t>. Explain how the diaphragm </a:t>
            </a:r>
            <a:r>
              <a:rPr lang="en-GB" sz="1200" dirty="0"/>
              <a:t>causes this.</a:t>
            </a:r>
          </a:p>
          <a:p>
            <a:pPr algn="r"/>
            <a:endParaRPr lang="en-GB" sz="1200" dirty="0" smtClean="0"/>
          </a:p>
          <a:p>
            <a:pPr algn="r"/>
            <a:endParaRPr lang="en-GB" sz="1200" dirty="0"/>
          </a:p>
          <a:p>
            <a:pPr algn="r"/>
            <a:endParaRPr lang="en-GB" sz="1200" dirty="0" smtClean="0"/>
          </a:p>
          <a:p>
            <a:pPr algn="r"/>
            <a:endParaRPr lang="en-GB" sz="1200" dirty="0"/>
          </a:p>
          <a:p>
            <a:pPr algn="r"/>
            <a:endParaRPr lang="en-GB" sz="1200" dirty="0"/>
          </a:p>
          <a:p>
            <a:pPr algn="r"/>
            <a:endParaRPr lang="en-GB" sz="1200" dirty="0"/>
          </a:p>
          <a:p>
            <a:pPr algn="r"/>
            <a:endParaRPr lang="en-GB" sz="1200" dirty="0"/>
          </a:p>
          <a:p>
            <a:pPr algn="r"/>
            <a:r>
              <a:rPr lang="en-GB" sz="1200" dirty="0"/>
              <a:t>(3 marks)</a:t>
            </a:r>
          </a:p>
          <a:p>
            <a:r>
              <a:rPr lang="en-US" sz="1200" dirty="0"/>
              <a:t>Describe how oxygen in air in the alveoli enters the blood in capillaries.</a:t>
            </a:r>
          </a:p>
          <a:p>
            <a:endParaRPr lang="en-US" sz="1200" dirty="0" smtClean="0"/>
          </a:p>
          <a:p>
            <a:endParaRPr lang="en-US" sz="1200" dirty="0"/>
          </a:p>
          <a:p>
            <a:endParaRPr lang="en-US" sz="1200" dirty="0" smtClean="0"/>
          </a:p>
          <a:p>
            <a:endParaRPr lang="en-US" sz="1200" dirty="0"/>
          </a:p>
          <a:p>
            <a:endParaRPr lang="en-US" sz="1200" dirty="0" smtClean="0"/>
          </a:p>
          <a:p>
            <a:endParaRPr lang="en-US" sz="1200" dirty="0"/>
          </a:p>
          <a:p>
            <a:endParaRPr lang="en-US" sz="1200" dirty="0" smtClean="0"/>
          </a:p>
          <a:p>
            <a:endParaRPr lang="en-US" sz="1200" dirty="0"/>
          </a:p>
          <a:p>
            <a:endParaRPr lang="en-US" sz="1200" dirty="0" smtClean="0"/>
          </a:p>
          <a:p>
            <a:endParaRPr lang="en-US" sz="1200" dirty="0"/>
          </a:p>
          <a:p>
            <a:endParaRPr lang="en-US" sz="1200" dirty="0" smtClean="0"/>
          </a:p>
          <a:p>
            <a:endParaRPr lang="en-US" sz="1200" dirty="0"/>
          </a:p>
          <a:p>
            <a:endParaRPr lang="en-US" sz="1200" dirty="0"/>
          </a:p>
          <a:p>
            <a:endParaRPr lang="en-US" sz="1200" dirty="0"/>
          </a:p>
          <a:p>
            <a:endParaRPr lang="en-US" sz="1200" dirty="0"/>
          </a:p>
          <a:p>
            <a:pPr algn="r"/>
            <a:r>
              <a:rPr lang="en-GB" sz="1200" dirty="0"/>
              <a:t>(2 marks)</a:t>
            </a:r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216" y="1808276"/>
            <a:ext cx="3707663" cy="19224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79512" y="188640"/>
            <a:ext cx="8784976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latin typeface="Arial" pitchFamily="34" charset="0"/>
                <a:cs typeface="Arial" pitchFamily="34" charset="0"/>
              </a:rPr>
              <a:t>Module 3: Section 1: Exchange Surfaces</a:t>
            </a:r>
            <a:endParaRPr lang="en-GB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36940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79512" y="755412"/>
            <a:ext cx="8784976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latin typeface="Arial" pitchFamily="34" charset="0"/>
                <a:cs typeface="Arial" pitchFamily="34" charset="0"/>
              </a:rPr>
              <a:t>Exam questions</a:t>
            </a:r>
            <a:endParaRPr lang="en-GB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79512" y="1350404"/>
            <a:ext cx="4392488" cy="520142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1200" dirty="0"/>
              <a:t>The graph shows changes in the volume of air in a person’s lungs during breathing</a:t>
            </a:r>
            <a:r>
              <a:rPr lang="en-US" sz="1200" dirty="0" smtClean="0"/>
              <a:t>.</a:t>
            </a:r>
          </a:p>
          <a:p>
            <a:r>
              <a:rPr lang="en-US" sz="1200" dirty="0"/>
              <a:t>The person was breathing in between times </a:t>
            </a:r>
            <a:r>
              <a:rPr lang="en-US" sz="1200" b="1" dirty="0"/>
              <a:t>A </a:t>
            </a:r>
            <a:r>
              <a:rPr lang="en-US" sz="1200" dirty="0"/>
              <a:t>and </a:t>
            </a:r>
            <a:r>
              <a:rPr lang="en-US" sz="1200" b="1" dirty="0"/>
              <a:t>B </a:t>
            </a:r>
            <a:r>
              <a:rPr lang="en-US" sz="1200" dirty="0"/>
              <a:t>on the graph</a:t>
            </a:r>
            <a:r>
              <a:rPr lang="en-US" sz="1200" dirty="0" smtClean="0"/>
              <a:t>.</a:t>
            </a:r>
          </a:p>
          <a:p>
            <a:endParaRPr lang="en-US" sz="1600" dirty="0" smtClean="0"/>
          </a:p>
          <a:p>
            <a:endParaRPr lang="en-US" sz="1600" dirty="0"/>
          </a:p>
          <a:p>
            <a:endParaRPr lang="en-US" sz="1600" dirty="0" smtClean="0"/>
          </a:p>
          <a:p>
            <a:endParaRPr lang="en-US" sz="1600" dirty="0"/>
          </a:p>
          <a:p>
            <a:endParaRPr lang="en-US" sz="1600" dirty="0" smtClean="0"/>
          </a:p>
          <a:p>
            <a:endParaRPr lang="en-US" sz="1600" dirty="0"/>
          </a:p>
          <a:p>
            <a:endParaRPr lang="en-US" sz="1600" dirty="0" smtClean="0"/>
          </a:p>
          <a:p>
            <a:endParaRPr lang="en-US" sz="1600" dirty="0"/>
          </a:p>
          <a:p>
            <a:endParaRPr lang="en-US" sz="1600" dirty="0"/>
          </a:p>
          <a:p>
            <a:r>
              <a:rPr lang="en-US" sz="1200" dirty="0" smtClean="0"/>
              <a:t>Explain </a:t>
            </a:r>
            <a:r>
              <a:rPr lang="en-US" sz="1200" dirty="0"/>
              <a:t>how the graph shows that the person was breathing in between times </a:t>
            </a:r>
            <a:r>
              <a:rPr lang="en-US" sz="1200" b="1" dirty="0"/>
              <a:t>A </a:t>
            </a:r>
            <a:r>
              <a:rPr lang="en-US" sz="1200" dirty="0"/>
              <a:t>and </a:t>
            </a:r>
            <a:r>
              <a:rPr lang="en-US" sz="1200" b="1" dirty="0"/>
              <a:t>B</a:t>
            </a:r>
            <a:r>
              <a:rPr lang="en-US" sz="1200" dirty="0" smtClean="0"/>
              <a:t>.</a:t>
            </a:r>
          </a:p>
          <a:p>
            <a:endParaRPr lang="en-US" sz="1600" dirty="0" smtClean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 smtClean="0"/>
          </a:p>
          <a:p>
            <a:endParaRPr lang="en-US" sz="1600" dirty="0"/>
          </a:p>
          <a:p>
            <a:endParaRPr lang="en-US" sz="1600" dirty="0" smtClean="0"/>
          </a:p>
          <a:p>
            <a:endParaRPr lang="en-US" sz="1600" dirty="0"/>
          </a:p>
          <a:p>
            <a:pPr algn="r"/>
            <a:r>
              <a:rPr lang="en-GB" sz="1200" dirty="0" smtClean="0"/>
              <a:t>(</a:t>
            </a:r>
            <a:r>
              <a:rPr lang="en-GB" sz="1200" dirty="0"/>
              <a:t>1 mark</a:t>
            </a:r>
            <a:r>
              <a:rPr lang="en-GB" sz="1200" dirty="0" smtClean="0"/>
              <a:t>)</a:t>
            </a:r>
            <a:endParaRPr lang="en-GB" sz="1200" dirty="0"/>
          </a:p>
        </p:txBody>
      </p:sp>
      <p:sp>
        <p:nvSpPr>
          <p:cNvPr id="3" name="Rectangle 2"/>
          <p:cNvSpPr/>
          <p:nvPr/>
        </p:nvSpPr>
        <p:spPr>
          <a:xfrm>
            <a:off x="4716016" y="1350404"/>
            <a:ext cx="4248472" cy="527075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noAutofit/>
          </a:bodyPr>
          <a:lstStyle/>
          <a:p>
            <a:r>
              <a:rPr lang="en-US" sz="1200" dirty="0"/>
              <a:t>Describe and explain what happens to the shape of the diaphragm between times </a:t>
            </a:r>
            <a:r>
              <a:rPr lang="en-GB" sz="1200" b="1" dirty="0"/>
              <a:t>A </a:t>
            </a:r>
            <a:r>
              <a:rPr lang="en-GB" sz="1200" dirty="0"/>
              <a:t>and </a:t>
            </a:r>
            <a:r>
              <a:rPr lang="en-GB" sz="1200" b="1" dirty="0"/>
              <a:t>B</a:t>
            </a:r>
            <a:r>
              <a:rPr lang="en-GB" sz="1200" dirty="0" smtClean="0"/>
              <a:t>.</a:t>
            </a:r>
          </a:p>
          <a:p>
            <a:endParaRPr lang="en-GB" sz="1200" dirty="0"/>
          </a:p>
          <a:p>
            <a:endParaRPr lang="en-GB" sz="1200" dirty="0" smtClean="0"/>
          </a:p>
          <a:p>
            <a:endParaRPr lang="en-GB" sz="1200" dirty="0" smtClean="0"/>
          </a:p>
          <a:p>
            <a:endParaRPr lang="en-GB" sz="1200" dirty="0"/>
          </a:p>
          <a:p>
            <a:endParaRPr lang="en-GB" sz="1200" dirty="0"/>
          </a:p>
          <a:p>
            <a:pPr algn="r"/>
            <a:r>
              <a:rPr lang="en-GB" sz="1200" dirty="0"/>
              <a:t>(2 marks)</a:t>
            </a:r>
          </a:p>
          <a:p>
            <a:r>
              <a:rPr lang="en-US" sz="1200" dirty="0"/>
              <a:t>The person’s pulmonary ventilation changed between times </a:t>
            </a:r>
            <a:r>
              <a:rPr lang="en-US" sz="1200" b="1" dirty="0"/>
              <a:t>C </a:t>
            </a:r>
            <a:r>
              <a:rPr lang="en-US" sz="1200" dirty="0"/>
              <a:t>and </a:t>
            </a:r>
            <a:r>
              <a:rPr lang="en-US" sz="1200" b="1" dirty="0"/>
              <a:t>D</a:t>
            </a:r>
            <a:r>
              <a:rPr lang="en-US" sz="1200" dirty="0"/>
              <a:t>. Describe how the graph shows that the pulmonary ventilation changed</a:t>
            </a:r>
            <a:r>
              <a:rPr lang="en-US" sz="1200" dirty="0" smtClean="0"/>
              <a:t>.</a:t>
            </a:r>
          </a:p>
          <a:p>
            <a:endParaRPr lang="en-US" sz="1200" dirty="0"/>
          </a:p>
          <a:p>
            <a:endParaRPr lang="en-US" sz="1200" dirty="0" smtClean="0"/>
          </a:p>
          <a:p>
            <a:endParaRPr lang="en-US" sz="1200" dirty="0"/>
          </a:p>
          <a:p>
            <a:endParaRPr lang="en-US" sz="1200" dirty="0" smtClean="0"/>
          </a:p>
          <a:p>
            <a:endParaRPr lang="en-US" sz="1200" dirty="0" smtClean="0"/>
          </a:p>
          <a:p>
            <a:endParaRPr lang="en-US" sz="1200" dirty="0"/>
          </a:p>
          <a:p>
            <a:endParaRPr lang="en-US" sz="1200" dirty="0" smtClean="0"/>
          </a:p>
          <a:p>
            <a:endParaRPr lang="en-US" sz="1200" dirty="0"/>
          </a:p>
          <a:p>
            <a:endParaRPr lang="en-US" sz="1200" dirty="0" smtClean="0"/>
          </a:p>
          <a:p>
            <a:endParaRPr lang="en-US" sz="1200" dirty="0"/>
          </a:p>
          <a:p>
            <a:endParaRPr lang="en-US" sz="1200" dirty="0" smtClean="0"/>
          </a:p>
          <a:p>
            <a:endParaRPr lang="en-US" sz="1200" dirty="0"/>
          </a:p>
          <a:p>
            <a:endParaRPr lang="en-US" sz="1200" dirty="0" smtClean="0"/>
          </a:p>
          <a:p>
            <a:endParaRPr lang="en-US" sz="1200" dirty="0"/>
          </a:p>
          <a:p>
            <a:endParaRPr lang="en-US" sz="1200" dirty="0"/>
          </a:p>
          <a:p>
            <a:pPr algn="r"/>
            <a:r>
              <a:rPr lang="en-GB" sz="1200" dirty="0"/>
              <a:t>(3 marks)</a:t>
            </a:r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>
            <a:lum contrast="-6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980" y="2145518"/>
            <a:ext cx="2302790" cy="1643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79512" y="188640"/>
            <a:ext cx="8784976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latin typeface="Arial" pitchFamily="34" charset="0"/>
                <a:cs typeface="Arial" pitchFamily="34" charset="0"/>
              </a:rPr>
              <a:t>Module 3: Section 1: Exchange Surfaces</a:t>
            </a:r>
            <a:endParaRPr lang="en-GB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73813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79512" y="755412"/>
            <a:ext cx="8784976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latin typeface="Arial" pitchFamily="34" charset="0"/>
                <a:cs typeface="Arial" pitchFamily="34" charset="0"/>
              </a:rPr>
              <a:t>Exam questions</a:t>
            </a:r>
            <a:endParaRPr lang="en-GB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51793" y="1340768"/>
            <a:ext cx="4420207" cy="507831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1200" dirty="0"/>
              <a:t>A fish uses its gills to absorb oxygen from water. Explain how the gills of a fish </a:t>
            </a:r>
            <a:r>
              <a:rPr lang="en-US" sz="1200" dirty="0" smtClean="0"/>
              <a:t>are </a:t>
            </a:r>
            <a:r>
              <a:rPr lang="en-GB" sz="1200" dirty="0" smtClean="0"/>
              <a:t>adapted </a:t>
            </a:r>
            <a:r>
              <a:rPr lang="en-GB" sz="1200" dirty="0"/>
              <a:t>for efficient gas exchange.</a:t>
            </a:r>
          </a:p>
          <a:p>
            <a:endParaRPr lang="en-GB" sz="1600" i="1" dirty="0" smtClean="0"/>
          </a:p>
          <a:p>
            <a:endParaRPr lang="en-GB" sz="1600" i="1" dirty="0"/>
          </a:p>
          <a:p>
            <a:endParaRPr lang="en-GB" sz="1600" i="1" dirty="0" smtClean="0"/>
          </a:p>
          <a:p>
            <a:endParaRPr lang="en-GB" sz="1600" i="1" dirty="0"/>
          </a:p>
          <a:p>
            <a:endParaRPr lang="en-GB" sz="1600" i="1" dirty="0" smtClean="0"/>
          </a:p>
          <a:p>
            <a:endParaRPr lang="en-GB" sz="1600" i="1" dirty="0"/>
          </a:p>
          <a:p>
            <a:endParaRPr lang="en-GB" sz="1600" i="1" dirty="0" smtClean="0"/>
          </a:p>
          <a:p>
            <a:endParaRPr lang="en-GB" sz="1600" i="1" dirty="0"/>
          </a:p>
          <a:p>
            <a:endParaRPr lang="en-GB" sz="1600" i="1" dirty="0" smtClean="0"/>
          </a:p>
          <a:p>
            <a:endParaRPr lang="en-GB" sz="1600" i="1" dirty="0" smtClean="0"/>
          </a:p>
          <a:p>
            <a:endParaRPr lang="en-GB" sz="1600" i="1" dirty="0"/>
          </a:p>
          <a:p>
            <a:endParaRPr lang="en-GB" sz="1600" i="1" dirty="0" smtClean="0"/>
          </a:p>
          <a:p>
            <a:endParaRPr lang="en-GB" sz="1600" i="1" dirty="0"/>
          </a:p>
          <a:p>
            <a:endParaRPr lang="en-GB" sz="1600" i="1" dirty="0" smtClean="0"/>
          </a:p>
          <a:p>
            <a:endParaRPr lang="en-GB" sz="1600" i="1" dirty="0"/>
          </a:p>
          <a:p>
            <a:endParaRPr lang="en-GB" sz="1600" i="1" dirty="0" smtClean="0"/>
          </a:p>
          <a:p>
            <a:endParaRPr lang="en-GB" sz="1600" i="1" dirty="0"/>
          </a:p>
          <a:p>
            <a:endParaRPr lang="en-GB" sz="1600" i="1" dirty="0" smtClean="0"/>
          </a:p>
          <a:p>
            <a:pPr algn="r"/>
            <a:r>
              <a:rPr lang="en-GB" sz="1200" dirty="0" smtClean="0"/>
              <a:t>(</a:t>
            </a:r>
            <a:r>
              <a:rPr lang="en-GB" sz="1200" dirty="0"/>
              <a:t>6 marks</a:t>
            </a:r>
            <a:r>
              <a:rPr lang="en-GB" sz="1200" dirty="0" smtClean="0"/>
              <a:t>)</a:t>
            </a:r>
            <a:endParaRPr lang="en-GB" sz="1200" dirty="0"/>
          </a:p>
        </p:txBody>
      </p:sp>
      <p:sp>
        <p:nvSpPr>
          <p:cNvPr id="3" name="Rectangle 2"/>
          <p:cNvSpPr/>
          <p:nvPr/>
        </p:nvSpPr>
        <p:spPr>
          <a:xfrm>
            <a:off x="4716016" y="1340768"/>
            <a:ext cx="4248472" cy="507831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1200" dirty="0"/>
              <a:t>The body of a flatworm is adapted for efficient gas exchange between the water </a:t>
            </a:r>
            <a:r>
              <a:rPr lang="en-US" sz="1200" dirty="0" smtClean="0"/>
              <a:t>and the </a:t>
            </a:r>
            <a:r>
              <a:rPr lang="en-US" sz="1200" dirty="0"/>
              <a:t>cells inside the body</a:t>
            </a:r>
            <a:r>
              <a:rPr lang="en-US" sz="1200" dirty="0" smtClean="0"/>
              <a:t>.</a:t>
            </a:r>
          </a:p>
          <a:p>
            <a:endParaRPr lang="en-US" sz="1200" dirty="0"/>
          </a:p>
          <a:p>
            <a:endParaRPr lang="en-US" sz="1200" dirty="0" smtClean="0"/>
          </a:p>
          <a:p>
            <a:endParaRPr lang="en-US" sz="1200" dirty="0"/>
          </a:p>
          <a:p>
            <a:endParaRPr lang="en-US" sz="1200" dirty="0" smtClean="0"/>
          </a:p>
          <a:p>
            <a:endParaRPr lang="en-US" sz="1200" dirty="0"/>
          </a:p>
          <a:p>
            <a:endParaRPr lang="en-US" sz="1200" dirty="0"/>
          </a:p>
          <a:p>
            <a:endParaRPr lang="en-US" sz="1200" dirty="0" smtClean="0"/>
          </a:p>
          <a:p>
            <a:endParaRPr lang="en-US" sz="1200" dirty="0"/>
          </a:p>
          <a:p>
            <a:endParaRPr lang="en-US" sz="1200" dirty="0" smtClean="0"/>
          </a:p>
          <a:p>
            <a:endParaRPr lang="en-US" sz="1200" dirty="0"/>
          </a:p>
          <a:p>
            <a:endParaRPr lang="en-US" sz="1200" dirty="0" smtClean="0"/>
          </a:p>
          <a:p>
            <a:endParaRPr lang="en-US" sz="1200" dirty="0"/>
          </a:p>
          <a:p>
            <a:endParaRPr lang="en-US" sz="1200" dirty="0" smtClean="0"/>
          </a:p>
          <a:p>
            <a:r>
              <a:rPr lang="en-US" sz="1200" dirty="0" smtClean="0"/>
              <a:t>Using </a:t>
            </a:r>
            <a:r>
              <a:rPr lang="en-US" sz="1200" dirty="0"/>
              <a:t>the diagram, explain how </a:t>
            </a:r>
            <a:r>
              <a:rPr lang="en-US" sz="1200" b="1" dirty="0"/>
              <a:t>two </a:t>
            </a:r>
            <a:r>
              <a:rPr lang="en-US" sz="1200" dirty="0"/>
              <a:t>features of the flatworm’s body allow efficient gas</a:t>
            </a:r>
          </a:p>
          <a:p>
            <a:r>
              <a:rPr lang="en-GB" sz="1200" dirty="0"/>
              <a:t>exchange.</a:t>
            </a:r>
          </a:p>
          <a:p>
            <a:r>
              <a:rPr lang="en-GB" sz="1200" dirty="0"/>
              <a:t>1 </a:t>
            </a:r>
            <a:endParaRPr lang="en-GB" sz="1200" dirty="0" smtClean="0"/>
          </a:p>
          <a:p>
            <a:endParaRPr lang="en-GB" sz="1200" dirty="0"/>
          </a:p>
          <a:p>
            <a:endParaRPr lang="en-GB" sz="1200" dirty="0" smtClean="0"/>
          </a:p>
          <a:p>
            <a:endParaRPr lang="en-GB" sz="1200" dirty="0"/>
          </a:p>
          <a:p>
            <a:r>
              <a:rPr lang="en-GB" sz="1200" dirty="0" smtClean="0"/>
              <a:t>2 </a:t>
            </a:r>
          </a:p>
          <a:p>
            <a:endParaRPr lang="en-GB" sz="1200" i="1" dirty="0"/>
          </a:p>
          <a:p>
            <a:endParaRPr lang="en-GB" sz="1200" i="1" dirty="0" smtClean="0"/>
          </a:p>
          <a:p>
            <a:endParaRPr lang="en-GB" sz="1200" i="1" dirty="0"/>
          </a:p>
          <a:p>
            <a:pPr algn="r"/>
            <a:r>
              <a:rPr lang="en-GB" sz="1200" dirty="0" smtClean="0"/>
              <a:t>(</a:t>
            </a:r>
            <a:r>
              <a:rPr lang="en-GB" sz="1200" dirty="0"/>
              <a:t>2 marks)</a:t>
            </a:r>
          </a:p>
        </p:txBody>
      </p:sp>
      <p:pic>
        <p:nvPicPr>
          <p:cNvPr id="1638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9805" y="2132856"/>
            <a:ext cx="2458579" cy="1415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79512" y="188640"/>
            <a:ext cx="8784976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latin typeface="Arial" pitchFamily="34" charset="0"/>
                <a:cs typeface="Arial" pitchFamily="34" charset="0"/>
              </a:rPr>
              <a:t>Module 3: Section 1: Exchange Surfaces</a:t>
            </a:r>
            <a:endParaRPr lang="en-GB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08676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9512" y="669454"/>
            <a:ext cx="5436000" cy="830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1200" dirty="0" smtClean="0"/>
              <a:t>3.2 The Need for a Transport System in Multicellular Organisms</a:t>
            </a:r>
            <a:endParaRPr lang="en-GB" sz="1600" dirty="0" smtClean="0"/>
          </a:p>
          <a:p>
            <a:r>
              <a:rPr lang="en-GB" sz="1200" dirty="0" smtClean="0"/>
              <a:t>Why do larger multicellular organisms need a transport system?</a:t>
            </a:r>
          </a:p>
          <a:p>
            <a:r>
              <a:rPr lang="en-GB" sz="1200" dirty="0" smtClean="0"/>
              <a:t>What are the different types of circulatory systems?</a:t>
            </a:r>
          </a:p>
          <a:p>
            <a:r>
              <a:rPr lang="en-GB" sz="1200" dirty="0" smtClean="0"/>
              <a:t>What are the advantages of having a circulatory system?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796136" y="669454"/>
            <a:ext cx="3168352" cy="830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noAutofit/>
          </a:bodyPr>
          <a:lstStyle/>
          <a:p>
            <a:r>
              <a:rPr lang="en-GB" sz="1200" dirty="0" smtClean="0"/>
              <a:t>Key words:</a:t>
            </a:r>
          </a:p>
          <a:p>
            <a:r>
              <a:rPr lang="en-GB" sz="1200" dirty="0" smtClean="0"/>
              <a:t>diffusion; metabolic rate; surface area: volume single and double circulatory systems; open and closed circulatory systems.</a:t>
            </a:r>
            <a:endParaRPr lang="en-GB" sz="1200" dirty="0"/>
          </a:p>
        </p:txBody>
      </p:sp>
      <p:sp>
        <p:nvSpPr>
          <p:cNvPr id="6" name="TextBox 5"/>
          <p:cNvSpPr txBox="1"/>
          <p:nvPr/>
        </p:nvSpPr>
        <p:spPr>
          <a:xfrm>
            <a:off x="179512" y="1640418"/>
            <a:ext cx="4392488" cy="91016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noAutofit/>
          </a:bodyPr>
          <a:lstStyle/>
          <a:p>
            <a:r>
              <a:rPr lang="en-GB" sz="1200" dirty="0" smtClean="0"/>
              <a:t>Explain why large organisms need a complex transport system:</a:t>
            </a:r>
            <a:endParaRPr lang="en-GB" sz="1200" dirty="0"/>
          </a:p>
        </p:txBody>
      </p:sp>
      <p:sp>
        <p:nvSpPr>
          <p:cNvPr id="7" name="TextBox 6"/>
          <p:cNvSpPr txBox="1"/>
          <p:nvPr/>
        </p:nvSpPr>
        <p:spPr>
          <a:xfrm>
            <a:off x="179512" y="2709333"/>
            <a:ext cx="4392488" cy="38530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noAutofit/>
          </a:bodyPr>
          <a:lstStyle/>
          <a:p>
            <a:r>
              <a:rPr lang="en-GB" sz="1200" dirty="0" smtClean="0"/>
              <a:t>What type of transport system is this?</a:t>
            </a:r>
          </a:p>
          <a:p>
            <a:r>
              <a:rPr lang="en-GB" sz="1200" dirty="0"/>
              <a:t>	</a:t>
            </a:r>
            <a:r>
              <a:rPr lang="en-GB" sz="1200" dirty="0" smtClean="0"/>
              <a:t>				What type of animal has this</a:t>
            </a:r>
          </a:p>
          <a:p>
            <a:r>
              <a:rPr lang="en-GB" sz="1200" dirty="0"/>
              <a:t>	</a:t>
            </a:r>
            <a:r>
              <a:rPr lang="en-GB" sz="1200" dirty="0" smtClean="0"/>
              <a:t>				type?</a:t>
            </a:r>
          </a:p>
          <a:p>
            <a:endParaRPr lang="en-GB" sz="1200" dirty="0"/>
          </a:p>
          <a:p>
            <a:r>
              <a:rPr lang="en-GB" sz="1200" dirty="0" smtClean="0"/>
              <a:t>					Describe the features of this 					system (pressure and direction)</a:t>
            </a:r>
          </a:p>
          <a:p>
            <a:endParaRPr lang="en-GB" sz="1200" dirty="0"/>
          </a:p>
          <a:p>
            <a:r>
              <a:rPr lang="en-GB" sz="1200" dirty="0" smtClean="0"/>
              <a:t>					</a:t>
            </a:r>
          </a:p>
          <a:p>
            <a:r>
              <a:rPr lang="en-GB" sz="1200" dirty="0"/>
              <a:t>	</a:t>
            </a:r>
            <a:r>
              <a:rPr lang="en-GB" sz="1200" dirty="0" smtClean="0"/>
              <a:t>				</a:t>
            </a:r>
          </a:p>
          <a:p>
            <a:r>
              <a:rPr lang="en-GB" sz="1200" dirty="0"/>
              <a:t>	</a:t>
            </a:r>
            <a:r>
              <a:rPr lang="en-GB" sz="1200" dirty="0" smtClean="0"/>
              <a:t>				Does this system have a distinct</a:t>
            </a:r>
          </a:p>
          <a:p>
            <a:r>
              <a:rPr lang="en-GB" sz="1200" dirty="0"/>
              <a:t>	</a:t>
            </a:r>
            <a:r>
              <a:rPr lang="en-GB" sz="1200" dirty="0" smtClean="0"/>
              <a:t>				blood &amp; tissue fluid?</a:t>
            </a:r>
          </a:p>
          <a:p>
            <a:r>
              <a:rPr lang="en-GB" sz="1200" dirty="0" smtClean="0"/>
              <a:t>					(explain)</a:t>
            </a:r>
          </a:p>
          <a:p>
            <a:endParaRPr lang="en-GB" sz="1200" dirty="0"/>
          </a:p>
          <a:p>
            <a:r>
              <a:rPr lang="en-GB" sz="1200" dirty="0" smtClean="0"/>
              <a:t>Fish and mammals both have closed circulatory systems, give 3 key differences between an open and closed system:</a:t>
            </a:r>
          </a:p>
          <a:p>
            <a:endParaRPr lang="en-GB" sz="1200" dirty="0" smtClean="0"/>
          </a:p>
          <a:p>
            <a:pPr marL="171450" indent="-171450">
              <a:buFont typeface="Arial"/>
              <a:buChar char="•"/>
            </a:pPr>
            <a:r>
              <a:rPr lang="en-GB" sz="1200" dirty="0"/>
              <a:t> </a:t>
            </a:r>
            <a:endParaRPr lang="en-GB" sz="1200" dirty="0" smtClean="0"/>
          </a:p>
          <a:p>
            <a:endParaRPr lang="en-GB" sz="1200" dirty="0"/>
          </a:p>
          <a:p>
            <a:pPr marL="171450" indent="-171450">
              <a:buFont typeface="Arial"/>
              <a:buChar char="•"/>
            </a:pPr>
            <a:r>
              <a:rPr lang="en-GB" sz="1200" dirty="0" smtClean="0"/>
              <a:t> </a:t>
            </a:r>
          </a:p>
          <a:p>
            <a:endParaRPr lang="en-GB" sz="1200" dirty="0"/>
          </a:p>
          <a:p>
            <a:pPr marL="171450" indent="-171450">
              <a:buFont typeface="Arial"/>
              <a:buChar char="•"/>
            </a:pPr>
            <a:r>
              <a:rPr lang="en-GB" sz="1200" dirty="0" smtClean="0"/>
              <a:t> </a:t>
            </a:r>
          </a:p>
          <a:p>
            <a:r>
              <a:rPr lang="en-GB" sz="1200" dirty="0" smtClean="0"/>
              <a:t>	</a:t>
            </a:r>
            <a:endParaRPr lang="en-GB" sz="1200" dirty="0"/>
          </a:p>
        </p:txBody>
      </p:sp>
      <p:sp>
        <p:nvSpPr>
          <p:cNvPr id="10" name="TextBox 9"/>
          <p:cNvSpPr txBox="1"/>
          <p:nvPr/>
        </p:nvSpPr>
        <p:spPr>
          <a:xfrm>
            <a:off x="179512" y="188640"/>
            <a:ext cx="8784976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latin typeface="Arial" pitchFamily="34" charset="0"/>
                <a:cs typeface="Arial" pitchFamily="34" charset="0"/>
              </a:rPr>
              <a:t>Module 3: Section 2: Transport in Animals</a:t>
            </a:r>
            <a:endParaRPr lang="en-GB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1" descr="Screen Shot 2016-04-25 at 10.14.18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262" y="2967620"/>
            <a:ext cx="2036645" cy="168998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4741333" y="1640418"/>
            <a:ext cx="4223155" cy="4893647"/>
          </a:xfrm>
          <a:prstGeom prst="rect">
            <a:avLst/>
          </a:prstGeom>
          <a:noFill/>
          <a:ln w="2921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sz="1200" dirty="0" smtClean="0"/>
              <a:t>Label the diagrams as single or double and indicate whether it would be found in fish or mammals.</a:t>
            </a:r>
          </a:p>
          <a:p>
            <a:endParaRPr lang="en-US" sz="1200" dirty="0"/>
          </a:p>
          <a:p>
            <a:r>
              <a:rPr lang="en-US" sz="1200" dirty="0" smtClean="0"/>
              <a:t>Define single circulatory system:</a:t>
            </a:r>
          </a:p>
          <a:p>
            <a:endParaRPr lang="en-US" sz="1200" dirty="0"/>
          </a:p>
          <a:p>
            <a:r>
              <a:rPr lang="en-US" sz="1200" dirty="0" smtClean="0"/>
              <a:t>Define double circulatory system:</a:t>
            </a:r>
          </a:p>
          <a:p>
            <a:endParaRPr lang="en-US" sz="1200" dirty="0"/>
          </a:p>
          <a:p>
            <a:r>
              <a:rPr lang="en-US" sz="1200" dirty="0" smtClean="0"/>
              <a:t>What are the advantages offered by a double circulatory system&gt;</a:t>
            </a:r>
          </a:p>
          <a:p>
            <a:endParaRPr lang="en-US" sz="1200" dirty="0"/>
          </a:p>
          <a:p>
            <a:endParaRPr lang="en-US" sz="1200" dirty="0" smtClean="0"/>
          </a:p>
          <a:p>
            <a:r>
              <a:rPr lang="en-US" sz="1200" dirty="0" smtClean="0"/>
              <a:t> </a:t>
            </a:r>
            <a:endParaRPr lang="en-US" sz="1200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grayscl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808178" y="1768245"/>
            <a:ext cx="1698641" cy="232914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grayscl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98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875550" y="1739868"/>
            <a:ext cx="1861600" cy="2357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6612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3895</Words>
  <Application>Microsoft Macintosh PowerPoint</Application>
  <PresentationFormat>On-screen Show (4:3)</PresentationFormat>
  <Paragraphs>1064</Paragraphs>
  <Slides>25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Sarah Preston</dc:creator>
  <cp:lastModifiedBy>Sarah Preston</cp:lastModifiedBy>
  <cp:revision>1</cp:revision>
  <dcterms:created xsi:type="dcterms:W3CDTF">2016-05-04T10:27:05Z</dcterms:created>
  <dcterms:modified xsi:type="dcterms:W3CDTF">2016-05-04T10:29:31Z</dcterms:modified>
</cp:coreProperties>
</file>